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9"/>
  </p:notesMasterIdLst>
  <p:sldIdLst>
    <p:sldId id="339" r:id="rId5"/>
    <p:sldId id="266" r:id="rId6"/>
    <p:sldId id="296" r:id="rId7"/>
    <p:sldId id="318" r:id="rId8"/>
    <p:sldId id="314" r:id="rId9"/>
    <p:sldId id="330" r:id="rId10"/>
    <p:sldId id="325" r:id="rId11"/>
    <p:sldId id="297" r:id="rId12"/>
    <p:sldId id="331" r:id="rId13"/>
    <p:sldId id="301" r:id="rId14"/>
    <p:sldId id="317" r:id="rId15"/>
    <p:sldId id="322" r:id="rId16"/>
    <p:sldId id="321" r:id="rId17"/>
    <p:sldId id="298" r:id="rId18"/>
    <p:sldId id="337" r:id="rId19"/>
    <p:sldId id="342" r:id="rId20"/>
    <p:sldId id="332" r:id="rId21"/>
    <p:sldId id="316" r:id="rId22"/>
    <p:sldId id="333" r:id="rId23"/>
    <p:sldId id="323" r:id="rId24"/>
    <p:sldId id="319" r:id="rId25"/>
    <p:sldId id="338" r:id="rId26"/>
    <p:sldId id="324" r:id="rId27"/>
    <p:sldId id="335" r:id="rId28"/>
    <p:sldId id="334" r:id="rId29"/>
    <p:sldId id="343" r:id="rId30"/>
    <p:sldId id="327" r:id="rId31"/>
    <p:sldId id="320" r:id="rId32"/>
    <p:sldId id="315" r:id="rId33"/>
    <p:sldId id="307" r:id="rId34"/>
    <p:sldId id="328" r:id="rId35"/>
    <p:sldId id="326" r:id="rId36"/>
    <p:sldId id="309" r:id="rId37"/>
    <p:sldId id="340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15086-06BC-4F78-B508-4E1F94CCB86B}" type="datetimeFigureOut">
              <a:rPr lang="en-US" smtClean="0"/>
              <a:t>1/5/2024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4AFE6-52F8-436F-9DAC-607E2BE5A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631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A85BB-8327-437A-900F-6A3DB7A5ABC9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878A-9A6C-446F-AE2D-FA0E8037C59B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5687-D9F1-45E2-A621-A964456C9C51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05D98-6779-42E9-AA36-C6D6C2CA339B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4117-4E55-454A-B008-5B316A3C4A1E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5336-EDD6-4B11-BDCB-D9716D9D0CAD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B30B-3EA6-4689-8E7C-D798375DFD60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E6C6-E680-4C09-9A82-6D6D4A458B45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BBFA-E374-465F-B18D-F6CE71921593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A0BC-E7BB-4D55-8710-E8474A66771E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A1C5-682A-4617-9A91-5759A79A935B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D0D0-99D2-4A10-AC62-6E2E6CF7A9EE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DEDF-EB2B-4F7F-B2DF-97C28C8FCBC9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0351-56D7-412F-9F2E-17819DF3B01D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068B-C601-4124-944A-AED7D3FD7517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7A73-7818-460B-8F62-87CD8A1DAD1A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F8665-A302-4073-9097-DCE6BA8A5D14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8D89FA6-8D64-42DE-8A02-4A6662349BFD}" type="datetime1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openclipart.org/detail/2921/toolkit-by-bogdanc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openclipart.org/detail/2921/toolkit-by-bogdanc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openclipart.org/detail/2921/toolkit-by-bogdanco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openclipart.org/detail/2921/toolkit-by-bogdanco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6gqk.fr/propag.html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blackcatsystem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dxlabsuite.com/" TargetMode="External"/><Relationship Id="rId5" Type="http://schemas.openxmlformats.org/officeDocument/2006/relationships/hyperlink" Target="http://www.gridtracker.org/" TargetMode="External"/><Relationship Id="rId4" Type="http://schemas.openxmlformats.org/officeDocument/2006/relationships/hyperlink" Target="https://openclipart.org/detail/2921/toolkit-by-bogdanc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voacap.com/hf" TargetMode="External"/><Relationship Id="rId5" Type="http://schemas.openxmlformats.org/officeDocument/2006/relationships/hyperlink" Target="http://www.voacap.com/" TargetMode="External"/><Relationship Id="rId4" Type="http://schemas.openxmlformats.org/officeDocument/2006/relationships/hyperlink" Target="https://openclipart.org/detail/2921/toolkit-by-bogdanco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hyperlink" Target="https://openclipart.org/detail/2921/toolkit-by-bogdanco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xatlas.com/HamCap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hfpropagation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qsl.net/w6elprop" TargetMode="External"/><Relationship Id="rId5" Type="http://schemas.openxmlformats.org/officeDocument/2006/relationships/hyperlink" Target="http://www.soundbites.asia/proppy/area" TargetMode="External"/><Relationship Id="rId4" Type="http://schemas.openxmlformats.org/officeDocument/2006/relationships/hyperlink" Target="https://openclipart.org/detail/2921/toolkit-by-bogdanco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reversebeacon.ne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f.dxview.org/perspective/EL87ps" TargetMode="External"/><Relationship Id="rId5" Type="http://schemas.openxmlformats.org/officeDocument/2006/relationships/hyperlink" Target="http://www.pskreporter.info/" TargetMode="External"/><Relationship Id="rId4" Type="http://schemas.openxmlformats.org/officeDocument/2006/relationships/hyperlink" Target="https://openclipart.org/detail/2921/toolkit-by-bogdanco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dxinfocentre.com/tropo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dx.qsl.net/propagation" TargetMode="External"/><Relationship Id="rId5" Type="http://schemas.openxmlformats.org/officeDocument/2006/relationships/hyperlink" Target="http://www.wsprnet.org/" TargetMode="External"/><Relationship Id="rId4" Type="http://schemas.openxmlformats.org/officeDocument/2006/relationships/hyperlink" Target="https://openclipart.org/detail/2921/toolkit-by-bogdanc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penclipart.org/detail/2921/toolkit-by-bogdanc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https://openclipart.org/detail/2921/toolkit-by-bogdanco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xsummit.fl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dxwatch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hamspots.net/" TargetMode="External"/><Relationship Id="rId5" Type="http://schemas.openxmlformats.org/officeDocument/2006/relationships/hyperlink" Target="http://www.ng3k.com/Misc/adxo.html" TargetMode="External"/><Relationship Id="rId10" Type="http://schemas.openxmlformats.org/officeDocument/2006/relationships/hyperlink" Target="http://www.dx-world.net/" TargetMode="External"/><Relationship Id="rId4" Type="http://schemas.openxmlformats.org/officeDocument/2006/relationships/hyperlink" Target="https://openclipart.org/detail/2921/toolkit-by-bogdanco" TargetMode="External"/><Relationship Id="rId9" Type="http://schemas.openxmlformats.org/officeDocument/2006/relationships/hyperlink" Target="http://www.dxnews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s://openclipart.org/detail/2921/toolkit-by-bogdanco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openclipart.org/detail/2921/toolkit-by-bogdanco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s://openclipart.org/detail/2921/toolkit-by-bogdanco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penclipart.org/detail/2921/toolkit-by-bogdanco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astrosurf.com/luxorion/qsl-propa5.ht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robkalmeijer.nl/techniek/electronica/radiotechniek/hambladen/qst/1992/11/page80/index.html" TargetMode="External"/><Relationship Id="rId5" Type="http://schemas.openxmlformats.org/officeDocument/2006/relationships/hyperlink" Target="https://www.electronics-notes.com/articles/antennas-propagation/ionospheric/greyline-propagation.php" TargetMode="External"/><Relationship Id="rId4" Type="http://schemas.openxmlformats.org/officeDocument/2006/relationships/hyperlink" Target="https://openclipart.org/detail/2921/toolkit-by-bogdanco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hyperlink" Target="https://openclipart.org/detail/2921/toolkit-by-bogdanco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penclipart.org/detail/2921/toolkit-by-bogdanco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penclipart.org/detail/2921/toolkit-by-bogdanc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penclipart.org/detail/2921/toolkit-by-bogdanco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hyperlink" Target="https://openclipart.org/detail/2921/toolkit-by-bogdanco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hyperlink" Target="https://openclipart.org/detail/2921/toolkit-by-bogdanco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penclipart.org/detail/2921/toolkit-by-bogdanco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penclipart.org/detail/2921/toolkit-by-bogdanco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penclipart.org/detail/2921/toolkit-by-bogdanc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penclipart.org/detail/2921/toolkit-by-bogdanc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hf.dxview.org/perspective/Your_Grid_Square" TargetMode="External"/><Relationship Id="rId5" Type="http://schemas.openxmlformats.org/officeDocument/2006/relationships/hyperlink" Target="http://www.pskreporter.info/" TargetMode="External"/><Relationship Id="rId4" Type="http://schemas.openxmlformats.org/officeDocument/2006/relationships/hyperlink" Target="https://openclipart.org/detail/2921/toolkit-by-bogdanc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penclipart.org/detail/2921/toolkit-by-bogdanco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oho.nascom.nasa.gov/spaceweather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swpc.noaa.gov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paceweatherlive.com/" TargetMode="External"/><Relationship Id="rId5" Type="http://schemas.openxmlformats.org/officeDocument/2006/relationships/hyperlink" Target="http://www.solarham.net/" TargetMode="External"/><Relationship Id="rId10" Type="http://schemas.openxmlformats.org/officeDocument/2006/relationships/hyperlink" Target="http://www.spaceweather.com/" TargetMode="External"/><Relationship Id="rId4" Type="http://schemas.openxmlformats.org/officeDocument/2006/relationships/hyperlink" Target="https://openclipart.org/detail/2921/toolkit-by-bogdanco" TargetMode="External"/><Relationship Id="rId9" Type="http://schemas.openxmlformats.org/officeDocument/2006/relationships/hyperlink" Target="http://www.spaceweathernews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rophfradio.org/" TargetMode="External"/><Relationship Id="rId5" Type="http://schemas.openxmlformats.org/officeDocument/2006/relationships/hyperlink" Target="http://www.hamqsl.com/solar.html" TargetMode="External"/><Relationship Id="rId4" Type="http://schemas.openxmlformats.org/officeDocument/2006/relationships/hyperlink" Target="https://openclipart.org/detail/2921/toolkit-by-bogdanc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9BFEAD-6D4E-0E57-2AB4-10C0AD21EE64}"/>
              </a:ext>
            </a:extLst>
          </p:cNvPr>
          <p:cNvSpPr/>
          <p:nvPr/>
        </p:nvSpPr>
        <p:spPr>
          <a:xfrm>
            <a:off x="8733453" y="0"/>
            <a:ext cx="34585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50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C7E6E8-C5CD-594F-11BD-D16C73BD0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758" y="79144"/>
            <a:ext cx="8728552" cy="669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51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D3C9DD-86EC-CB00-F559-17DC3C5B9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773" y="174166"/>
            <a:ext cx="11666803" cy="650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12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DF1909-9455-2760-C0D7-429F6DB52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298" y="85720"/>
            <a:ext cx="2594235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80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58BF88-4593-D0AF-C840-5E8C064FE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31" y="1199953"/>
            <a:ext cx="11809388" cy="519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8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60036-C139-879F-8A2B-894A083F624B}"/>
              </a:ext>
            </a:extLst>
          </p:cNvPr>
          <p:cNvSpPr txBox="1"/>
          <p:nvPr/>
        </p:nvSpPr>
        <p:spPr>
          <a:xfrm>
            <a:off x="895350" y="523875"/>
            <a:ext cx="1042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Toolbox: PC Propagation Tools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E9BE4-3D2F-B2F7-5791-F63EC47C4194}"/>
              </a:ext>
            </a:extLst>
          </p:cNvPr>
          <p:cNvSpPr txBox="1"/>
          <p:nvPr/>
        </p:nvSpPr>
        <p:spPr>
          <a:xfrm>
            <a:off x="1033243" y="1504950"/>
            <a:ext cx="95737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highlight>
                  <a:srgbClr val="0000FF"/>
                </a:highlight>
              </a:rPr>
              <a:t>GridTracker</a:t>
            </a:r>
            <a:r>
              <a:rPr lang="en-US" sz="2000" dirty="0"/>
              <a:t> – </a:t>
            </a:r>
            <a:r>
              <a:rPr lang="en-US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en-US" sz="20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.gridtracker.</a:t>
            </a:r>
            <a:r>
              <a:rPr lang="en-US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Note: App is not digitally signed in Windows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0000FF"/>
                </a:highlight>
              </a:rPr>
              <a:t>DX Suites</a:t>
            </a:r>
            <a:r>
              <a:rPr lang="en-US" sz="2000" dirty="0"/>
              <a:t> – </a:t>
            </a:r>
            <a:r>
              <a:rPr lang="en-US" sz="2000" dirty="0" err="1"/>
              <a:t>PropView</a:t>
            </a:r>
            <a:r>
              <a:rPr lang="en-US" sz="2000" dirty="0"/>
              <a:t> (uses VOACAP) </a:t>
            </a:r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www.dxlabsuite.com</a:t>
            </a:r>
            <a:endParaRPr lang="en-US" sz="2000" dirty="0"/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Use </a:t>
            </a:r>
            <a:r>
              <a:rPr lang="en-US" sz="2000" dirty="0" err="1"/>
              <a:t>PropView</a:t>
            </a:r>
            <a:r>
              <a:rPr lang="en-US" sz="2000" dirty="0"/>
              <a:t> with </a:t>
            </a:r>
            <a:r>
              <a:rPr lang="en-US" sz="2000" dirty="0" err="1"/>
              <a:t>DXView</a:t>
            </a:r>
            <a:r>
              <a:rPr lang="en-US" sz="2000" dirty="0"/>
              <a:t> </a:t>
            </a:r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Live presentation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DX Toolbox – </a:t>
            </a:r>
            <a:r>
              <a:rPr lang="en-US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www.blackcatsystems.com</a:t>
            </a:r>
            <a:r>
              <a:rPr lang="en-US" sz="2000" dirty="0"/>
              <a:t> ($24.99)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DXProp</a:t>
            </a:r>
            <a:r>
              <a:rPr lang="en-US" sz="2000" dirty="0"/>
              <a:t>/</a:t>
            </a:r>
            <a:r>
              <a:rPr lang="en-US" sz="2000" dirty="0" err="1"/>
              <a:t>PropHF</a:t>
            </a:r>
            <a:r>
              <a:rPr lang="en-US" sz="2000" dirty="0"/>
              <a:t> – </a:t>
            </a:r>
            <a:r>
              <a:rPr lang="en-US" sz="20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www.f6gqk.fr/propag.html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070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60036-C139-879F-8A2B-894A083F624B}"/>
              </a:ext>
            </a:extLst>
          </p:cNvPr>
          <p:cNvSpPr txBox="1"/>
          <p:nvPr/>
        </p:nvSpPr>
        <p:spPr>
          <a:xfrm>
            <a:off x="895350" y="523875"/>
            <a:ext cx="1042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Toolbox: PC Propagation Tools (continued)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E9BE4-3D2F-B2F7-5791-F63EC47C4194}"/>
              </a:ext>
            </a:extLst>
          </p:cNvPr>
          <p:cNvSpPr txBox="1"/>
          <p:nvPr/>
        </p:nvSpPr>
        <p:spPr>
          <a:xfrm>
            <a:off x="1033243" y="1504950"/>
            <a:ext cx="95737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VOACAP – </a:t>
            </a:r>
            <a:r>
              <a:rPr lang="en-US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www.voacap.com</a:t>
            </a:r>
            <a:r>
              <a:rPr lang="en-US" sz="2000" dirty="0"/>
              <a:t> (install app on your PC)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VOACAP Online –  </a:t>
            </a:r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www.voacap.com/hf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Live 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10780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pic>
        <p:nvPicPr>
          <p:cNvPr id="4" name="Picture 3" descr="A computer screen shot of a map&#10;&#10;Description automatically generated">
            <a:extLst>
              <a:ext uri="{FF2B5EF4-FFF2-40B4-BE49-F238E27FC236}">
                <a16:creationId xmlns:a16="http://schemas.microsoft.com/office/drawing/2014/main" id="{148E616B-6B99-00E2-7930-012A58F4D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42" y="67728"/>
            <a:ext cx="11885166" cy="672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50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60036-C139-879F-8A2B-894A083F624B}"/>
              </a:ext>
            </a:extLst>
          </p:cNvPr>
          <p:cNvSpPr txBox="1"/>
          <p:nvPr/>
        </p:nvSpPr>
        <p:spPr>
          <a:xfrm>
            <a:off x="895350" y="523875"/>
            <a:ext cx="1042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Toolbox: Web-Based Propagation Tools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E9BE4-3D2F-B2F7-5791-F63EC47C4194}"/>
              </a:ext>
            </a:extLst>
          </p:cNvPr>
          <p:cNvSpPr txBox="1"/>
          <p:nvPr/>
        </p:nvSpPr>
        <p:spPr>
          <a:xfrm>
            <a:off x="1033243" y="1504950"/>
            <a:ext cx="103060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Proppy</a:t>
            </a:r>
            <a:r>
              <a:rPr lang="en-US" sz="2000" dirty="0"/>
              <a:t> (uses VOACAP) – </a:t>
            </a:r>
            <a:r>
              <a:rPr lang="en-US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www.soundbites.asia/proppy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W6ELProp – </a:t>
            </a:r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www.qsl.net/w6elprop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Amateur Radio: Usable HF Frequencies – </a:t>
            </a:r>
            <a:r>
              <a:rPr lang="en-US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www.hfpropagation.com</a:t>
            </a:r>
            <a:r>
              <a:rPr lang="en-US" sz="2000" dirty="0"/>
              <a:t> </a:t>
            </a:r>
          </a:p>
          <a:p>
            <a:r>
              <a:rPr lang="en-US" sz="2000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HamCap</a:t>
            </a:r>
            <a:r>
              <a:rPr lang="en-US" sz="2000" dirty="0"/>
              <a:t> – </a:t>
            </a:r>
            <a:r>
              <a:rPr lang="en-US" sz="20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www.dxatlas.com/HamCap</a:t>
            </a:r>
            <a:endParaRPr lang="en-US" sz="2000" dirty="0"/>
          </a:p>
          <a:p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6525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60036-C139-879F-8A2B-894A083F624B}"/>
              </a:ext>
            </a:extLst>
          </p:cNvPr>
          <p:cNvSpPr txBox="1"/>
          <p:nvPr/>
        </p:nvSpPr>
        <p:spPr>
          <a:xfrm>
            <a:off x="895350" y="523875"/>
            <a:ext cx="1042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Toolbox: Web-Based Propagation Tools (continued)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E9BE4-3D2F-B2F7-5791-F63EC47C4194}"/>
              </a:ext>
            </a:extLst>
          </p:cNvPr>
          <p:cNvSpPr txBox="1"/>
          <p:nvPr/>
        </p:nvSpPr>
        <p:spPr>
          <a:xfrm>
            <a:off x="1019175" y="1504950"/>
            <a:ext cx="1030605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0000FF"/>
                </a:highligh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PSK  Reporter</a:t>
            </a:r>
            <a:r>
              <a:rPr lang="en-US" sz="2000" dirty="0"/>
              <a:t> – automatically display reception reports of </a:t>
            </a:r>
            <a:r>
              <a:rPr lang="en-US" sz="2000" dirty="0" err="1"/>
              <a:t>digimode</a:t>
            </a:r>
            <a:r>
              <a:rPr lang="en-US" sz="2000" dirty="0"/>
              <a:t> activity – </a:t>
            </a:r>
            <a:r>
              <a:rPr lang="en-US" sz="20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www.pskreporter.inf</a:t>
            </a:r>
            <a:r>
              <a:rPr lang="en-US" sz="2000" dirty="0" err="1"/>
              <a:t>o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Live presentation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0000FF"/>
                </a:highligh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HF DX View</a:t>
            </a:r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dirty="0"/>
              <a:t>–  This map shows real-time radio propagation from stations operating on 11 bands between 1.8 and 54 MHz in the amateur radio service. –  </a:t>
            </a:r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https://hf.dxview.org/perspective/EL87ps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EL87ps is my grid square – replace with your grid square in the URL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Live presentation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Reverse Beacon Network</a:t>
            </a:r>
            <a:r>
              <a:rPr lang="en-US" sz="2000" dirty="0"/>
              <a:t> – RBN is a network of stations listening to the</a:t>
            </a:r>
          </a:p>
          <a:p>
            <a:r>
              <a:rPr lang="en-US" sz="2000" dirty="0"/>
              <a:t>     bands and reporting what stations they hear, when and how well. –       	</a:t>
            </a:r>
            <a:r>
              <a:rPr lang="en-US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www.reversebeacon.net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48596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348343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60036-C139-879F-8A2B-894A083F624B}"/>
              </a:ext>
            </a:extLst>
          </p:cNvPr>
          <p:cNvSpPr txBox="1"/>
          <p:nvPr/>
        </p:nvSpPr>
        <p:spPr>
          <a:xfrm>
            <a:off x="895350" y="523875"/>
            <a:ext cx="1042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Toolbox: Web-Based Propagation Tools (continued)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E9BE4-3D2F-B2F7-5791-F63EC47C4194}"/>
              </a:ext>
            </a:extLst>
          </p:cNvPr>
          <p:cNvSpPr txBox="1"/>
          <p:nvPr/>
        </p:nvSpPr>
        <p:spPr>
          <a:xfrm>
            <a:off x="1019175" y="1504950"/>
            <a:ext cx="103060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WSPRnet</a:t>
            </a:r>
            <a:r>
              <a:rPr lang="en-US" sz="2000" dirty="0"/>
              <a:t> – Weak Signal Propagation Reporter Network.  Used to broadcast       a position, call sign and power level and see who hears and decodes it.  Tracked on </a:t>
            </a:r>
            <a:r>
              <a:rPr lang="en-US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www.wsprnet.org</a:t>
            </a:r>
            <a:r>
              <a:rPr lang="en-US" sz="2000" dirty="0"/>
              <a:t>.  Uses WSJT-X software.</a:t>
            </a:r>
            <a:endParaRPr lang="en-US" sz="2000" dirty="0"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www.dx.qsl.net/propagation</a:t>
            </a:r>
            <a:r>
              <a:rPr lang="en-US" sz="2000" dirty="0"/>
              <a:t> – Propagation and Solar Weather</a:t>
            </a:r>
          </a:p>
          <a:p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hlinkClick r:id="rId7" tooltip="https://dxinfocentre.com/tropo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DX.QSL.NET – Propagation – </a:t>
            </a:r>
            <a:r>
              <a:rPr lang="en-US" sz="2000" dirty="0"/>
              <a:t>VHF, UHF and </a:t>
            </a:r>
          </a:p>
          <a:p>
            <a:r>
              <a:rPr lang="en-US" sz="2000" dirty="0"/>
              <a:t>    microwave forecasting – </a:t>
            </a:r>
            <a:r>
              <a:rPr lang="en-US" sz="2000" b="0" i="0" dirty="0">
                <a:effectLst/>
                <a:hlinkClick r:id="rId7" tooltip="https://dxinfocentre.com/tropo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https://dxinfocentre.com/tropo.html</a:t>
            </a:r>
            <a:endParaRPr lang="en-US" sz="2000" b="0" i="0" dirty="0">
              <a:effectLst/>
            </a:endParaRP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4115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-3175" y="-24764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812CC5-3F64-4837-AE94-66C400A32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9031288" cy="2971801"/>
          </a:xfrm>
        </p:spPr>
        <p:txBody>
          <a:bodyPr>
            <a:normAutofit/>
          </a:bodyPr>
          <a:lstStyle/>
          <a:p>
            <a:r>
              <a:rPr lang="en-US" b="1" dirty="0"/>
              <a:t>Fill Up your </a:t>
            </a:r>
            <a:br>
              <a:rPr lang="en-US" b="1" dirty="0"/>
            </a:br>
            <a:r>
              <a:rPr lang="en-US" b="1" dirty="0"/>
              <a:t>propagation</a:t>
            </a:r>
            <a:br>
              <a:rPr lang="en-US" b="1" dirty="0"/>
            </a:br>
            <a:r>
              <a:rPr lang="en-US" b="1" dirty="0"/>
              <a:t>toolbox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012D5-B732-49FA-8D2C-A5C52B364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765100" cy="19473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Glenn Cate – N4GRC</a:t>
            </a:r>
          </a:p>
          <a:p>
            <a:r>
              <a:rPr lang="en-US" dirty="0">
                <a:solidFill>
                  <a:schemeClr val="tx1"/>
                </a:solidFill>
              </a:rPr>
              <a:t>January 5, 2024</a:t>
            </a:r>
          </a:p>
        </p:txBody>
      </p:sp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99213" y="247650"/>
            <a:ext cx="539115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10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455F70D6-6964-0871-8609-5DC3FBE84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70" y="82627"/>
            <a:ext cx="11958810" cy="642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69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60036-C139-879F-8A2B-894A083F624B}"/>
              </a:ext>
            </a:extLst>
          </p:cNvPr>
          <p:cNvSpPr txBox="1"/>
          <p:nvPr/>
        </p:nvSpPr>
        <p:spPr>
          <a:xfrm>
            <a:off x="895350" y="523875"/>
            <a:ext cx="1042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Toolbox: DX Activity Websites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E9BE4-3D2F-B2F7-5791-F63EC47C4194}"/>
              </a:ext>
            </a:extLst>
          </p:cNvPr>
          <p:cNvSpPr txBox="1"/>
          <p:nvPr/>
        </p:nvSpPr>
        <p:spPr>
          <a:xfrm>
            <a:off x="1019175" y="1504950"/>
            <a:ext cx="1030605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0000FF"/>
                </a:highlight>
              </a:rPr>
              <a:t>ADXO – Announced DX Operations</a:t>
            </a:r>
            <a:r>
              <a:rPr lang="en-US" sz="2000" dirty="0"/>
              <a:t> – Lists recent </a:t>
            </a:r>
            <a:r>
              <a:rPr lang="en-US" sz="2000" dirty="0" err="1"/>
              <a:t>DXpeditions</a:t>
            </a:r>
            <a:r>
              <a:rPr lang="en-US" sz="2000" dirty="0"/>
              <a:t> with links to DX Watch spot database for active operations.  </a:t>
            </a:r>
            <a:r>
              <a:rPr lang="en-US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www.ng3k.com/Misc/adxo.html</a:t>
            </a:r>
            <a:endParaRPr lang="en-US" sz="2000" dirty="0"/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Live presentation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highlight>
                  <a:srgbClr val="0000FF"/>
                </a:highlight>
              </a:rPr>
              <a:t>HamSpots</a:t>
            </a:r>
            <a:r>
              <a:rPr lang="en-US" sz="2000" dirty="0"/>
              <a:t> – digital mode spotter network.  </a:t>
            </a:r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www.hamspots.net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Live presentation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DX Watch – DX clusters, filters, DX spots in real time.   </a:t>
            </a:r>
            <a:r>
              <a:rPr lang="en-US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www.dxwatch.com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DX Summit -- customize with filters, specific station, etc. </a:t>
            </a:r>
            <a:r>
              <a:rPr lang="en-US" sz="20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www.dxsummit.fl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DX News – latest </a:t>
            </a:r>
            <a:r>
              <a:rPr lang="en-US" sz="2000" dirty="0" err="1"/>
              <a:t>DXpeditions</a:t>
            </a:r>
            <a:r>
              <a:rPr lang="en-US" sz="2000" dirty="0"/>
              <a:t> and recent DX spots.  </a:t>
            </a:r>
            <a:r>
              <a:rPr lang="en-US" sz="20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www.dxnews.com</a:t>
            </a: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DX World – breaking DX news.  </a:t>
            </a:r>
            <a:r>
              <a:rPr lang="en-US" sz="20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www.dx-world.net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0594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60FE39-839F-D0BF-9DD0-9849C5FD2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" y="0"/>
            <a:ext cx="12167108" cy="650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19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64424C-58CC-FF6A-A3B5-7388BFEA6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475" y="41402"/>
            <a:ext cx="9092565" cy="677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6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C563DA-45DC-ADDB-D144-59E681A83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84" y="101730"/>
            <a:ext cx="12015582" cy="65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36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-209889" y="88776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60036-C139-879F-8A2B-894A083F624B}"/>
              </a:ext>
            </a:extLst>
          </p:cNvPr>
          <p:cNvSpPr txBox="1"/>
          <p:nvPr/>
        </p:nvSpPr>
        <p:spPr>
          <a:xfrm>
            <a:off x="895350" y="523875"/>
            <a:ext cx="1042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Toolbox: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E9BE4-3D2F-B2F7-5791-F63EC47C4194}"/>
              </a:ext>
            </a:extLst>
          </p:cNvPr>
          <p:cNvSpPr txBox="1"/>
          <p:nvPr/>
        </p:nvSpPr>
        <p:spPr>
          <a:xfrm>
            <a:off x="1019175" y="1504950"/>
            <a:ext cx="10306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Show apps and websites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616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60036-C139-879F-8A2B-894A083F624B}"/>
              </a:ext>
            </a:extLst>
          </p:cNvPr>
          <p:cNvSpPr txBox="1"/>
          <p:nvPr/>
        </p:nvSpPr>
        <p:spPr>
          <a:xfrm>
            <a:off x="895350" y="523875"/>
            <a:ext cx="1042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Toolbox: </a:t>
            </a:r>
            <a:r>
              <a:rPr lang="en-US" sz="2400" dirty="0" err="1"/>
              <a:t>Grayline</a:t>
            </a:r>
            <a:r>
              <a:rPr lang="en-US" sz="2400" dirty="0"/>
              <a:t> </a:t>
            </a:r>
            <a:r>
              <a:rPr lang="en-US" sz="2400" dirty="0" err="1"/>
              <a:t>DXing</a:t>
            </a:r>
            <a:r>
              <a:rPr lang="en-US" sz="2400" dirty="0"/>
              <a:t> Websites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E9BE4-3D2F-B2F7-5791-F63EC47C4194}"/>
              </a:ext>
            </a:extLst>
          </p:cNvPr>
          <p:cNvSpPr txBox="1"/>
          <p:nvPr/>
        </p:nvSpPr>
        <p:spPr>
          <a:xfrm>
            <a:off x="1019175" y="1504950"/>
            <a:ext cx="1030605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Grayline</a:t>
            </a:r>
            <a:r>
              <a:rPr lang="en-US" sz="2000" b="1" dirty="0"/>
              <a:t> propagation </a:t>
            </a:r>
            <a:r>
              <a:rPr lang="en-US" sz="2000" dirty="0"/>
              <a:t>is when the ionosphere is in a state of transition (sunrise and sunset) as some areas are still reflecting radio waves while others have started to absorb them.  </a:t>
            </a:r>
            <a:r>
              <a:rPr lang="en-US" sz="2000" dirty="0" err="1"/>
              <a:t>Grayline</a:t>
            </a:r>
            <a:r>
              <a:rPr lang="en-US" sz="2000" dirty="0"/>
              <a:t> propagation is a “sweet spot” that allows     HF communication to travel farther than at other times during the day.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Grayline</a:t>
            </a:r>
            <a:r>
              <a:rPr lang="en-US" sz="2000" dirty="0"/>
              <a:t> HF Propagation – </a:t>
            </a:r>
            <a:r>
              <a:rPr lang="en-US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https://www.electronics-notes.com/articles/antennas-propagation/ionospheric/greyline-propagation.php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 Introduction to </a:t>
            </a:r>
            <a:r>
              <a:rPr lang="en-US" sz="2000" dirty="0" err="1"/>
              <a:t>Grayline</a:t>
            </a:r>
            <a:r>
              <a:rPr lang="en-US" sz="2000" dirty="0"/>
              <a:t> </a:t>
            </a:r>
            <a:r>
              <a:rPr lang="en-US" sz="2000" dirty="0" err="1"/>
              <a:t>DXing</a:t>
            </a:r>
            <a:r>
              <a:rPr lang="en-US" sz="2000" dirty="0"/>
              <a:t> –  </a:t>
            </a:r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https://www.robkalmeijer.nl/techniek/electronica/radiotechniek/hambladen/qst/1992/11/page80/index.html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Working the </a:t>
            </a:r>
            <a:r>
              <a:rPr lang="en-US" sz="2000" dirty="0" err="1"/>
              <a:t>Grayline</a:t>
            </a:r>
            <a:r>
              <a:rPr lang="en-US" sz="2000" dirty="0"/>
              <a:t> – </a:t>
            </a:r>
            <a:r>
              <a:rPr lang="en-US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http://www.astrosurf.com/luxorion/qsl-propa5.htm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4158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348343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DE9BE4-3D2F-B2F7-5791-F63EC47C4194}"/>
              </a:ext>
            </a:extLst>
          </p:cNvPr>
          <p:cNvSpPr txBox="1"/>
          <p:nvPr/>
        </p:nvSpPr>
        <p:spPr>
          <a:xfrm>
            <a:off x="1019175" y="1504950"/>
            <a:ext cx="10306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1D87D3-1625-0CD3-015D-DF30B01B1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" y="177504"/>
            <a:ext cx="12137502" cy="647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5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348343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60036-C139-879F-8A2B-894A083F624B}"/>
              </a:ext>
            </a:extLst>
          </p:cNvPr>
          <p:cNvSpPr txBox="1"/>
          <p:nvPr/>
        </p:nvSpPr>
        <p:spPr>
          <a:xfrm>
            <a:off x="895350" y="523875"/>
            <a:ext cx="1042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Toolbox: Propagation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E9BE4-3D2F-B2F7-5791-F63EC47C4194}"/>
              </a:ext>
            </a:extLst>
          </p:cNvPr>
          <p:cNvSpPr txBox="1"/>
          <p:nvPr/>
        </p:nvSpPr>
        <p:spPr>
          <a:xfrm>
            <a:off x="1019175" y="1504950"/>
            <a:ext cx="103060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Silver, Ward, N0AX. </a:t>
            </a:r>
            <a:r>
              <a:rPr lang="en-US" sz="2000" b="1" i="1" dirty="0"/>
              <a:t>Here to There: Radio Wave Propagation </a:t>
            </a:r>
            <a:r>
              <a:rPr lang="en-US" sz="2000" dirty="0"/>
              <a:t>(2023)              Newington, CT: The American Radio Relay League, Inc.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Luetzelschwab</a:t>
            </a:r>
            <a:r>
              <a:rPr lang="en-US" sz="2000" dirty="0"/>
              <a:t>, Carl, K9LA et al. </a:t>
            </a:r>
            <a:r>
              <a:rPr lang="en-US" sz="2000" b="1" dirty="0"/>
              <a:t>The CQ Shortwave </a:t>
            </a:r>
            <a:r>
              <a:rPr lang="en-US" sz="2000" b="1" i="1" dirty="0"/>
              <a:t>Propagation Handbook        – 4</a:t>
            </a:r>
            <a:r>
              <a:rPr lang="en-US" sz="2000" b="1" i="1" baseline="30000" dirty="0"/>
              <a:t>th</a:t>
            </a:r>
            <a:r>
              <a:rPr lang="en-US" sz="2000" b="1" i="1" dirty="0"/>
              <a:t> Edition</a:t>
            </a:r>
            <a:r>
              <a:rPr lang="en-US" sz="2000" i="1" dirty="0"/>
              <a:t> </a:t>
            </a:r>
            <a:r>
              <a:rPr lang="en-US" sz="2000" dirty="0"/>
              <a:t>(2021) Northport, NY: CQ Communications, Inc.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7713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348343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60036-C139-879F-8A2B-894A083F624B}"/>
              </a:ext>
            </a:extLst>
          </p:cNvPr>
          <p:cNvSpPr txBox="1"/>
          <p:nvPr/>
        </p:nvSpPr>
        <p:spPr>
          <a:xfrm>
            <a:off x="895350" y="523875"/>
            <a:ext cx="104298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Toolbox: </a:t>
            </a:r>
          </a:p>
          <a:p>
            <a:endParaRPr lang="en-US" sz="2400" dirty="0"/>
          </a:p>
          <a:p>
            <a:endParaRPr lang="en-US" sz="2400" dirty="0"/>
          </a:p>
          <a:p>
            <a:pPr algn="ctr"/>
            <a:r>
              <a:rPr lang="en-US" sz="4000" dirty="0"/>
              <a:t>How I Have My Shack Setup for Solar Weather, Propagation Testing and DX Operations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E9BE4-3D2F-B2F7-5791-F63EC47C4194}"/>
              </a:ext>
            </a:extLst>
          </p:cNvPr>
          <p:cNvSpPr txBox="1"/>
          <p:nvPr/>
        </p:nvSpPr>
        <p:spPr>
          <a:xfrm>
            <a:off x="1019175" y="1504950"/>
            <a:ext cx="10306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18027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348343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052510-F544-6BF7-CA70-B1DDB67337B8}"/>
              </a:ext>
            </a:extLst>
          </p:cNvPr>
          <p:cNvSpPr txBox="1"/>
          <p:nvPr/>
        </p:nvSpPr>
        <p:spPr>
          <a:xfrm>
            <a:off x="895350" y="523875"/>
            <a:ext cx="1042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Solar Weather and Propagation Presentations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3711E8-9AE5-7672-B523-22C65829DC7F}"/>
              </a:ext>
            </a:extLst>
          </p:cNvPr>
          <p:cNvSpPr txBox="1"/>
          <p:nvPr/>
        </p:nvSpPr>
        <p:spPr>
          <a:xfrm>
            <a:off x="1019175" y="1504950"/>
            <a:ext cx="103060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Session #1 –  November 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Bob – KC4SXO – “What Do the Numbers Mean?” – Solar weather and           solar numbers</a:t>
            </a:r>
          </a:p>
          <a:p>
            <a:endParaRPr lang="en-US" sz="2000" dirty="0"/>
          </a:p>
          <a:p>
            <a:r>
              <a:rPr lang="en-US" sz="2000" u="sng" dirty="0"/>
              <a:t>Session #2 – December 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Ed – NZ1Q – “The Sun and HF Radio Propagation” – Solar weather effects           on propagation </a:t>
            </a:r>
          </a:p>
          <a:p>
            <a:endParaRPr lang="en-US" sz="2000" dirty="0"/>
          </a:p>
          <a:p>
            <a:r>
              <a:rPr lang="en-US" sz="2000" u="sng" dirty="0"/>
              <a:t>Session #3 – January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Glenn – N4GRC – “Fill Up Your Propagation Toolbox” – Tools to use that can help us with solar weather, propagation and DX predictions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881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pic>
        <p:nvPicPr>
          <p:cNvPr id="8" name="Picture 7" descr="A yellow sign with black text on top of a scale&#10;&#10;Description automatically generated">
            <a:extLst>
              <a:ext uri="{FF2B5EF4-FFF2-40B4-BE49-F238E27FC236}">
                <a16:creationId xmlns:a16="http://schemas.microsoft.com/office/drawing/2014/main" id="{2C5FEDAB-CB29-8280-C845-8A2DEDF81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705" y="10"/>
            <a:ext cx="914398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5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pic>
        <p:nvPicPr>
          <p:cNvPr id="5" name="Picture 4" descr="A room with several monitors and radio&#10;&#10;Description automatically generated">
            <a:extLst>
              <a:ext uri="{FF2B5EF4-FFF2-40B4-BE49-F238E27FC236}">
                <a16:creationId xmlns:a16="http://schemas.microsoft.com/office/drawing/2014/main" id="{F230DED6-7A90-F24E-C962-FF7AEFEE7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599" y="-10"/>
            <a:ext cx="9076691" cy="68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02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348343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60036-C139-879F-8A2B-894A083F624B}"/>
              </a:ext>
            </a:extLst>
          </p:cNvPr>
          <p:cNvSpPr txBox="1"/>
          <p:nvPr/>
        </p:nvSpPr>
        <p:spPr>
          <a:xfrm>
            <a:off x="895350" y="523875"/>
            <a:ext cx="1042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Propagation Toolbox: </a:t>
            </a:r>
          </a:p>
          <a:p>
            <a:r>
              <a:rPr lang="en-US" sz="2400" dirty="0"/>
              <a:t>	</a:t>
            </a:r>
            <a:endParaRPr lang="en-US" sz="4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82E8B5-4662-7B52-2659-916D3BBC30BA}"/>
              </a:ext>
            </a:extLst>
          </p:cNvPr>
          <p:cNvSpPr txBox="1"/>
          <p:nvPr/>
        </p:nvSpPr>
        <p:spPr>
          <a:xfrm>
            <a:off x="58737" y="2244013"/>
            <a:ext cx="12103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Questions 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5712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348343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1CB877-0B41-76FD-2A79-D55A12E00399}"/>
              </a:ext>
            </a:extLst>
          </p:cNvPr>
          <p:cNvSpPr txBox="1"/>
          <p:nvPr/>
        </p:nvSpPr>
        <p:spPr>
          <a:xfrm>
            <a:off x="1214438" y="1105496"/>
            <a:ext cx="9501187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Now, go out and fill up your own…</a:t>
            </a:r>
          </a:p>
          <a:p>
            <a:endParaRPr lang="en-US" sz="4000" b="1" dirty="0"/>
          </a:p>
          <a:p>
            <a:pPr algn="ctr"/>
            <a:r>
              <a:rPr lang="en-US" sz="4000" b="1" dirty="0"/>
              <a:t>	“Propagation Toolbox” !</a:t>
            </a:r>
          </a:p>
          <a:p>
            <a:pPr algn="ctr"/>
            <a:endParaRPr lang="en-US" sz="4000" b="1" dirty="0"/>
          </a:p>
          <a:p>
            <a:pPr algn="ctr"/>
            <a:endParaRPr lang="en-US" sz="4000" b="1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4000" dirty="0"/>
              <a:t>73 DE N4GRC</a:t>
            </a:r>
          </a:p>
        </p:txBody>
      </p:sp>
    </p:spTree>
    <p:extLst>
      <p:ext uri="{BB962C8B-B14F-4D97-AF65-F5344CB8AC3E}">
        <p14:creationId xmlns:p14="http://schemas.microsoft.com/office/powerpoint/2010/main" val="3094512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9BFEAD-6D4E-0E57-2AB4-10C0AD21EE64}"/>
              </a:ext>
            </a:extLst>
          </p:cNvPr>
          <p:cNvSpPr/>
          <p:nvPr/>
        </p:nvSpPr>
        <p:spPr>
          <a:xfrm>
            <a:off x="8733453" y="0"/>
            <a:ext cx="34585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97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052510-F544-6BF7-CA70-B1DDB67337B8}"/>
              </a:ext>
            </a:extLst>
          </p:cNvPr>
          <p:cNvSpPr txBox="1"/>
          <p:nvPr/>
        </p:nvSpPr>
        <p:spPr>
          <a:xfrm>
            <a:off x="895350" y="523875"/>
            <a:ext cx="1042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Toolbox: What to Cover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3711E8-9AE5-7672-B523-22C65829DC7F}"/>
              </a:ext>
            </a:extLst>
          </p:cNvPr>
          <p:cNvSpPr txBox="1"/>
          <p:nvPr/>
        </p:nvSpPr>
        <p:spPr>
          <a:xfrm>
            <a:off x="1019175" y="1504950"/>
            <a:ext cx="103060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Basic Propagation Tools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Solar Activity Tools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PC Propagation Tools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Web-Based Propagation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DX Activity Websites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Grayline</a:t>
            </a:r>
            <a:r>
              <a:rPr lang="en-US" sz="2000" dirty="0"/>
              <a:t> </a:t>
            </a:r>
            <a:r>
              <a:rPr lang="en-US" sz="2000" dirty="0" err="1"/>
              <a:t>DXing</a:t>
            </a:r>
            <a:r>
              <a:rPr lang="en-US" sz="2000" dirty="0"/>
              <a:t> Websites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Propagation Resources (Books)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I have my shack setup for propagation testing and DX operation</a:t>
            </a:r>
          </a:p>
        </p:txBody>
      </p:sp>
    </p:spTree>
    <p:extLst>
      <p:ext uri="{BB962C8B-B14F-4D97-AF65-F5344CB8AC3E}">
        <p14:creationId xmlns:p14="http://schemas.microsoft.com/office/powerpoint/2010/main" val="3993427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60036-C139-879F-8A2B-894A083F624B}"/>
              </a:ext>
            </a:extLst>
          </p:cNvPr>
          <p:cNvSpPr txBox="1"/>
          <p:nvPr/>
        </p:nvSpPr>
        <p:spPr>
          <a:xfrm>
            <a:off x="895350" y="523875"/>
            <a:ext cx="1042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Toolbox: Basic Propagation Tools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E9BE4-3D2F-B2F7-5791-F63EC47C4194}"/>
              </a:ext>
            </a:extLst>
          </p:cNvPr>
          <p:cNvSpPr txBox="1"/>
          <p:nvPr/>
        </p:nvSpPr>
        <p:spPr>
          <a:xfrm>
            <a:off x="1019175" y="1504950"/>
            <a:ext cx="103060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Turn on your radio and check out the bands</a:t>
            </a:r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/>
              <a:t>“You can’t work ‘</a:t>
            </a:r>
            <a:r>
              <a:rPr lang="en-US" sz="2000" i="1" dirty="0" err="1"/>
              <a:t>em</a:t>
            </a:r>
            <a:r>
              <a:rPr lang="en-US" sz="2000" i="1" dirty="0"/>
              <a:t> if you can’t hear ’</a:t>
            </a:r>
            <a:r>
              <a:rPr lang="en-US" sz="2000" i="1" dirty="0" err="1"/>
              <a:t>em</a:t>
            </a:r>
            <a:r>
              <a:rPr lang="en-US" sz="2000" i="1" dirty="0"/>
              <a:t>.”</a:t>
            </a:r>
          </a:p>
          <a:p>
            <a:pPr lvl="1"/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 a quick solar weather number check (from Ed NZ1Q notes):</a:t>
            </a:r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SFI (Solar Flux Index)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(70=poor / 90=good / 220=fabulous)</a:t>
            </a:r>
          </a:p>
          <a:p>
            <a:pPr lvl="2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Planetary K-Index (</a:t>
            </a:r>
            <a:r>
              <a:rPr lang="en-US" sz="2000" dirty="0" err="1"/>
              <a:t>Kp</a:t>
            </a:r>
            <a:r>
              <a:rPr lang="en-US" sz="2000" dirty="0"/>
              <a:t> Index)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(1=calm / 5=minor storm / 7 = severe storm)</a:t>
            </a:r>
          </a:p>
          <a:p>
            <a:pPr lvl="2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X-Ray Flux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(A1.1=good / C5.0=moderate / X2.3=severe)</a:t>
            </a:r>
          </a:p>
          <a:p>
            <a:pPr lvl="2"/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1271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60036-C139-879F-8A2B-894A083F624B}"/>
              </a:ext>
            </a:extLst>
          </p:cNvPr>
          <p:cNvSpPr txBox="1"/>
          <p:nvPr/>
        </p:nvSpPr>
        <p:spPr>
          <a:xfrm>
            <a:off x="895350" y="523875"/>
            <a:ext cx="1042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Toolbox: Basic Propagation Tools (continued)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E9BE4-3D2F-B2F7-5791-F63EC47C4194}"/>
              </a:ext>
            </a:extLst>
          </p:cNvPr>
          <p:cNvSpPr txBox="1"/>
          <p:nvPr/>
        </p:nvSpPr>
        <p:spPr>
          <a:xfrm>
            <a:off x="1019175" y="1504950"/>
            <a:ext cx="103060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 a quick CQ on a desired band to work</a:t>
            </a:r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Get a response?</a:t>
            </a:r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Check one of the logging sites to see if someone hears you</a:t>
            </a:r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Check </a:t>
            </a:r>
            <a:r>
              <a:rPr lang="en-US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www.pskreporter.info</a:t>
            </a:r>
            <a:r>
              <a:rPr lang="en-US" sz="2000" dirty="0"/>
              <a:t> for FT8 response on desired band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www.hf.dxview.org/perspective/Your_Grid_Square</a:t>
            </a:r>
            <a:r>
              <a:rPr lang="en-US" sz="2000" dirty="0"/>
              <a:t> – real time propagation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2259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348343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052510-F544-6BF7-CA70-B1DDB67337B8}"/>
              </a:ext>
            </a:extLst>
          </p:cNvPr>
          <p:cNvSpPr txBox="1"/>
          <p:nvPr/>
        </p:nvSpPr>
        <p:spPr>
          <a:xfrm>
            <a:off x="895350" y="523875"/>
            <a:ext cx="1042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Toolbox: Criteria for Tools Listed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3711E8-9AE5-7672-B523-22C65829DC7F}"/>
              </a:ext>
            </a:extLst>
          </p:cNvPr>
          <p:cNvSpPr txBox="1"/>
          <p:nvPr/>
        </p:nvSpPr>
        <p:spPr>
          <a:xfrm>
            <a:off x="1019175" y="1504950"/>
            <a:ext cx="103060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Cost</a:t>
            </a:r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”Free” is good!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Provides accurate and helpful information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Ease of installation and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HF propagation sites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0000FF"/>
                </a:highlight>
              </a:rPr>
              <a:t>Favorites of N4GRC are highlighted in BLUE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717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65533-3EA5-E4B2-5156-4F2EBF6161EA}"/>
              </a:ext>
            </a:extLst>
          </p:cNvPr>
          <p:cNvSpPr txBox="1"/>
          <p:nvPr/>
        </p:nvSpPr>
        <p:spPr>
          <a:xfrm>
            <a:off x="895350" y="523875"/>
            <a:ext cx="1042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Toolbox: Solar Activity Tools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CE5D01-16E2-4F9C-E498-83A5A4560528}"/>
              </a:ext>
            </a:extLst>
          </p:cNvPr>
          <p:cNvSpPr txBox="1"/>
          <p:nvPr/>
        </p:nvSpPr>
        <p:spPr>
          <a:xfrm>
            <a:off x="1019175" y="1504950"/>
            <a:ext cx="1030605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highlight>
                  <a:srgbClr val="0000FF"/>
                </a:highlight>
              </a:rPr>
              <a:t>SolarHam</a:t>
            </a:r>
            <a:r>
              <a:rPr lang="en-US" sz="2000" dirty="0"/>
              <a:t> – </a:t>
            </a:r>
            <a:r>
              <a:rPr lang="en-US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www.solarham.net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0000FF"/>
                </a:highlight>
              </a:rPr>
              <a:t>Space Weather Live</a:t>
            </a:r>
            <a:r>
              <a:rPr lang="en-US" sz="2000" dirty="0"/>
              <a:t> – </a:t>
            </a:r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www.spaceweatherlive.com</a:t>
            </a: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Space Weather Prediction Center (NOAA) – </a:t>
            </a:r>
            <a:r>
              <a:rPr lang="en-US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www.swpc.noaa.gov</a:t>
            </a: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NASA – </a:t>
            </a:r>
            <a:r>
              <a:rPr lang="en-US" sz="20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www.soho.nascom.nasa.gov/spaceweather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Space Weather News – </a:t>
            </a:r>
            <a:r>
              <a:rPr lang="en-US" sz="20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www.spaceweathernews.com</a:t>
            </a: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Space Weather (Dr. Tony Phillips) – </a:t>
            </a:r>
            <a:r>
              <a:rPr lang="en-US" sz="20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www.spaceweather.com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0861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3175" y="0"/>
            <a:ext cx="12192000" cy="6857990"/>
          </a:xfrm>
          <a:prstGeom prst="rect">
            <a:avLst/>
          </a:prstGeom>
        </p:spPr>
      </p:pic>
      <p:pic>
        <p:nvPicPr>
          <p:cNvPr id="9" name="Picture 8" descr="A red box with tools in it&#10;&#10;Description automatically generated">
            <a:extLst>
              <a:ext uri="{FF2B5EF4-FFF2-40B4-BE49-F238E27FC236}">
                <a16:creationId xmlns:a16="http://schemas.microsoft.com/office/drawing/2014/main" id="{C926B733-7402-370A-C57E-F5E7EF4A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07041" y="5326335"/>
            <a:ext cx="1183322" cy="1183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65533-3EA5-E4B2-5156-4F2EBF6161EA}"/>
              </a:ext>
            </a:extLst>
          </p:cNvPr>
          <p:cNvSpPr txBox="1"/>
          <p:nvPr/>
        </p:nvSpPr>
        <p:spPr>
          <a:xfrm>
            <a:off x="895350" y="523875"/>
            <a:ext cx="1042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Toolbox: Solar Activity Tools (continued)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CE5D01-16E2-4F9C-E498-83A5A4560528}"/>
              </a:ext>
            </a:extLst>
          </p:cNvPr>
          <p:cNvSpPr txBox="1"/>
          <p:nvPr/>
        </p:nvSpPr>
        <p:spPr>
          <a:xfrm>
            <a:off x="1019175" y="1504950"/>
            <a:ext cx="1030605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0000FF"/>
                </a:highlight>
              </a:rPr>
              <a:t>Solar Weather Chart</a:t>
            </a:r>
            <a:r>
              <a:rPr lang="en-US" sz="2000" dirty="0"/>
              <a:t> – </a:t>
            </a:r>
            <a:r>
              <a:rPr lang="en-US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www.hamqsl.com/solar.html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This is the site that Bob KC4SXO used in his presentation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SunSpotWatch</a:t>
            </a:r>
            <a:r>
              <a:rPr lang="en-US" sz="2000" dirty="0"/>
              <a:t> – </a:t>
            </a:r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www.prophfradio.org</a:t>
            </a: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Google Play – </a:t>
            </a:r>
            <a:r>
              <a:rPr lang="en-US" sz="2000" dirty="0" err="1"/>
              <a:t>spaceweather.app</a:t>
            </a: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Google Play or Apple App Store – </a:t>
            </a:r>
            <a:r>
              <a:rPr lang="en-US" sz="2000" dirty="0" err="1"/>
              <a:t>SpaceWeatherLive</a:t>
            </a:r>
            <a:r>
              <a:rPr lang="en-US" sz="2000" dirty="0"/>
              <a:t> or Solar Activity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Dr. </a:t>
            </a:r>
            <a:r>
              <a:rPr lang="en-US" sz="2000" dirty="0" err="1"/>
              <a:t>Tamitha</a:t>
            </a:r>
            <a:r>
              <a:rPr lang="en-US" sz="2000" dirty="0"/>
              <a:t> </a:t>
            </a:r>
            <a:r>
              <a:rPr lang="en-US" sz="2000" dirty="0" err="1"/>
              <a:t>Skov</a:t>
            </a:r>
            <a:r>
              <a:rPr lang="en-US" sz="2000" dirty="0"/>
              <a:t> (a.k.a. the “Space Weather Woman”)</a:t>
            </a:r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Ham callsign: WX6SWW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0833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B414F3-C833-4395-8C69-0E806C51817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55FDEB4C-941C-4EBE-9462-062D8A0ADE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B8EF33-82AA-4779-AFAA-C56669D00D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 design</Template>
  <TotalTime>58673</TotalTime>
  <Words>1201</Words>
  <Application>Microsoft Office PowerPoint</Application>
  <PresentationFormat>Widescreen</PresentationFormat>
  <Paragraphs>219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Century Gothic</vt:lpstr>
      <vt:lpstr>Wingdings 3</vt:lpstr>
      <vt:lpstr>Slice</vt:lpstr>
      <vt:lpstr>PowerPoint Presentation</vt:lpstr>
      <vt:lpstr>Fill Up your  propagation toolbox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Glenn Cate</dc:creator>
  <cp:lastModifiedBy>Becky Cate</cp:lastModifiedBy>
  <cp:revision>71</cp:revision>
  <dcterms:created xsi:type="dcterms:W3CDTF">2023-10-01T17:54:38Z</dcterms:created>
  <dcterms:modified xsi:type="dcterms:W3CDTF">2024-01-06T02:56:38Z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