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7"/>
  </p:notesMasterIdLst>
  <p:sldIdLst>
    <p:sldId id="256" r:id="rId2"/>
    <p:sldId id="257" r:id="rId3"/>
    <p:sldId id="258" r:id="rId4"/>
    <p:sldId id="303" r:id="rId5"/>
    <p:sldId id="260" r:id="rId6"/>
    <p:sldId id="263" r:id="rId7"/>
    <p:sldId id="261" r:id="rId8"/>
    <p:sldId id="262" r:id="rId9"/>
    <p:sldId id="264" r:id="rId10"/>
    <p:sldId id="289" r:id="rId11"/>
    <p:sldId id="294" r:id="rId12"/>
    <p:sldId id="293" r:id="rId13"/>
    <p:sldId id="291" r:id="rId14"/>
    <p:sldId id="265" r:id="rId15"/>
    <p:sldId id="287" r:id="rId16"/>
    <p:sldId id="267" r:id="rId17"/>
    <p:sldId id="271" r:id="rId18"/>
    <p:sldId id="266" r:id="rId19"/>
    <p:sldId id="285" r:id="rId20"/>
    <p:sldId id="275" r:id="rId21"/>
    <p:sldId id="268" r:id="rId22"/>
    <p:sldId id="272" r:id="rId23"/>
    <p:sldId id="302" r:id="rId24"/>
    <p:sldId id="288" r:id="rId25"/>
    <p:sldId id="282" r:id="rId26"/>
    <p:sldId id="304" r:id="rId27"/>
    <p:sldId id="305" r:id="rId28"/>
    <p:sldId id="306" r:id="rId29"/>
    <p:sldId id="270" r:id="rId30"/>
    <p:sldId id="273" r:id="rId31"/>
    <p:sldId id="281" r:id="rId32"/>
    <p:sldId id="276" r:id="rId33"/>
    <p:sldId id="296" r:id="rId34"/>
    <p:sldId id="277" r:id="rId35"/>
    <p:sldId id="278" r:id="rId36"/>
    <p:sldId id="279" r:id="rId37"/>
    <p:sldId id="280" r:id="rId38"/>
    <p:sldId id="286" r:id="rId39"/>
    <p:sldId id="274" r:id="rId40"/>
    <p:sldId id="307" r:id="rId41"/>
    <p:sldId id="300" r:id="rId42"/>
    <p:sldId id="297" r:id="rId43"/>
    <p:sldId id="298" r:id="rId44"/>
    <p:sldId id="299" r:id="rId45"/>
    <p:sldId id="30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856782-F9F8-45C1-B305-F83C4F8582C5}" type="datetimeFigureOut">
              <a:rPr lang="en-US" smtClean="0"/>
              <a:pPr/>
              <a:t>12/1/2023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B533AD-932B-4CED-B0AA-671DEE3330D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i="0" kern="1200" dirty="0" smtClean="0">
                <a:solidFill>
                  <a:schemeClr val="tx1"/>
                </a:solidFill>
                <a:latin typeface="+mn-lt"/>
                <a:ea typeface="+mn-ea"/>
                <a:cs typeface="+mn-cs"/>
              </a:rPr>
              <a:t>The Van Allen radiation belts are regions of charged particles, primarily electrons and protons, that are trapped by Earth's magnetic field. These belts were discovered by American physicist James Van Allen in 1958 using data from the first U.S. satellite, Explorer 1.</a:t>
            </a:r>
          </a:p>
          <a:p>
            <a:r>
              <a:rPr lang="en-US" sz="1200" b="0" i="0" kern="1200" dirty="0" smtClean="0">
                <a:solidFill>
                  <a:schemeClr val="tx1"/>
                </a:solidFill>
                <a:latin typeface="+mn-lt"/>
                <a:ea typeface="+mn-ea"/>
                <a:cs typeface="+mn-cs"/>
              </a:rPr>
              <a:t>The Van Allen radiation belts consist of two main components:</a:t>
            </a:r>
          </a:p>
          <a:p>
            <a:r>
              <a:rPr lang="en-US" sz="1200" b="1" i="0" kern="1200" dirty="0" smtClean="0">
                <a:solidFill>
                  <a:schemeClr val="tx1"/>
                </a:solidFill>
                <a:latin typeface="+mn-lt"/>
                <a:ea typeface="+mn-ea"/>
                <a:cs typeface="+mn-cs"/>
              </a:rPr>
              <a:t>Inner Belt</a:t>
            </a:r>
            <a:r>
              <a:rPr lang="en-US" sz="1200" b="0" i="0" kern="1200" dirty="0" smtClean="0">
                <a:solidFill>
                  <a:schemeClr val="tx1"/>
                </a:solidFill>
                <a:latin typeface="+mn-lt"/>
                <a:ea typeface="+mn-ea"/>
                <a:cs typeface="+mn-cs"/>
              </a:rPr>
              <a:t>: The inner radiation belt is primarily composed of high-energy protons. These protons are trapped by the Earth's magnetic field lines in a doughnut-shaped region extending from about 1,000 to 8,000 kilometers above the Earth's surface.</a:t>
            </a:r>
          </a:p>
          <a:p>
            <a:r>
              <a:rPr lang="en-US" sz="1200" b="1" i="0" kern="1200" dirty="0" smtClean="0">
                <a:solidFill>
                  <a:schemeClr val="tx1"/>
                </a:solidFill>
                <a:latin typeface="+mn-lt"/>
                <a:ea typeface="+mn-ea"/>
                <a:cs typeface="+mn-cs"/>
              </a:rPr>
              <a:t>Outer Belt</a:t>
            </a:r>
            <a:r>
              <a:rPr lang="en-US" sz="1200" b="0" i="0" kern="1200" dirty="0" smtClean="0">
                <a:solidFill>
                  <a:schemeClr val="tx1"/>
                </a:solidFill>
                <a:latin typeface="+mn-lt"/>
                <a:ea typeface="+mn-ea"/>
                <a:cs typeface="+mn-cs"/>
              </a:rPr>
              <a:t>: The outer radiation belt, located farther from the Earth than the inner belt, contains mostly high-energy electrons. These electrons are also trapped by the Earth's magnetic field and form a second doughnut-shaped region, extending from about 13,000 to 60,000 kilometers above the Earth.</a:t>
            </a:r>
          </a:p>
          <a:p>
            <a:r>
              <a:rPr lang="en-US" sz="1200" b="0" i="0" kern="1200" dirty="0" smtClean="0">
                <a:solidFill>
                  <a:schemeClr val="tx1"/>
                </a:solidFill>
                <a:latin typeface="+mn-lt"/>
                <a:ea typeface="+mn-ea"/>
                <a:cs typeface="+mn-cs"/>
              </a:rPr>
              <a:t>These charged particles are captured and held in place by the Earth's geomagnetic field, creating two concentric belts of radiation. The primary source of these charged particles is the solar wind, a stream of charged particles (mostly protons and electrons) continuously flowing from the Sun. When these particles interact with the Earth's magnetic field, they can become trapped and form the Van Allen radiation belts.</a:t>
            </a:r>
          </a:p>
          <a:p>
            <a:r>
              <a:rPr lang="en-US" sz="1200" b="0" i="0" kern="1200" dirty="0" smtClean="0">
                <a:solidFill>
                  <a:schemeClr val="tx1"/>
                </a:solidFill>
                <a:latin typeface="+mn-lt"/>
                <a:ea typeface="+mn-ea"/>
                <a:cs typeface="+mn-cs"/>
              </a:rPr>
              <a:t>The intensity and structure of the Van Allen radiation belts can vary in response to solar activity, such as solar flares and coronal mass ejections. During geomagnetic storms, the belts may become more intense, and their boundaries can fluctuate.</a:t>
            </a:r>
          </a:p>
          <a:p>
            <a:r>
              <a:rPr lang="en-US" sz="1200" b="0" i="0" kern="1200" dirty="0" smtClean="0">
                <a:solidFill>
                  <a:schemeClr val="tx1"/>
                </a:solidFill>
                <a:latin typeface="+mn-lt"/>
                <a:ea typeface="+mn-ea"/>
                <a:cs typeface="+mn-cs"/>
              </a:rPr>
              <a:t>While the radiation belts pose challenges for spacecraft and satellites passing through them, they also play a crucial role in protecting the Earth's surface from the solar wind by trapping and preventing most of the solar wind particles from reaching the atmosphere.</a:t>
            </a:r>
          </a:p>
          <a:p>
            <a:endParaRPr lang="en-US" dirty="0"/>
          </a:p>
        </p:txBody>
      </p:sp>
      <p:sp>
        <p:nvSpPr>
          <p:cNvPr id="4" name="Slide Number Placeholder 3"/>
          <p:cNvSpPr>
            <a:spLocks noGrp="1"/>
          </p:cNvSpPr>
          <p:nvPr>
            <p:ph type="sldNum" sz="quarter" idx="10"/>
          </p:nvPr>
        </p:nvSpPr>
        <p:spPr/>
        <p:txBody>
          <a:bodyPr/>
          <a:lstStyle/>
          <a:p>
            <a:fld id="{B4B533AD-932B-4CED-B0AA-671DEE3330DA}"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abbreviation "PRI" in space weather charts typically stands for "Proton Radiation Index." The Proton Radiation Index is a measure used in space weather monitoring and forecasting to describe and assess the radiation risk to astronauts and space missions caused by high-energy solar protons. Solar proton events, often associated with solar flares and coronal mass ejections (CMEs), can release high-energy protons into space, posing a risk to spacecraft and astronauts.</a:t>
            </a:r>
          </a:p>
          <a:p>
            <a:r>
              <a:rPr lang="en-US" sz="1200" b="0" i="0" kern="1200" dirty="0" smtClean="0">
                <a:solidFill>
                  <a:schemeClr val="tx1"/>
                </a:solidFill>
                <a:latin typeface="+mn-lt"/>
                <a:ea typeface="+mn-ea"/>
                <a:cs typeface="+mn-cs"/>
              </a:rPr>
              <a:t>The Proton Radiation Index quantifies the intensity and severity of these solar proton events, which can impact space-based assets and human activities in space. It is an important parameter for assessing radiation exposure and helping space agencies and mission planners make informed decisions to protect astronauts and space equipment during space missions.</a:t>
            </a:r>
          </a:p>
          <a:p>
            <a:r>
              <a:rPr lang="en-US" sz="1200" b="0" i="0" kern="1200" dirty="0" smtClean="0">
                <a:solidFill>
                  <a:schemeClr val="tx1"/>
                </a:solidFill>
                <a:latin typeface="+mn-lt"/>
                <a:ea typeface="+mn-ea"/>
                <a:cs typeface="+mn-cs"/>
              </a:rPr>
              <a:t>The Proton Radiation Index is typically reported with values representing the proton flux at specific energy levels, such as </a:t>
            </a:r>
            <a:r>
              <a:rPr lang="en-US" sz="1200" b="0" i="0" kern="1200" dirty="0" err="1" smtClean="0">
                <a:solidFill>
                  <a:schemeClr val="tx1"/>
                </a:solidFill>
                <a:latin typeface="+mn-lt"/>
                <a:ea typeface="+mn-ea"/>
                <a:cs typeface="+mn-cs"/>
              </a:rPr>
              <a:t>MeV</a:t>
            </a:r>
            <a:r>
              <a:rPr lang="en-US" sz="1200" b="0" i="0" kern="1200" dirty="0" smtClean="0">
                <a:solidFill>
                  <a:schemeClr val="tx1"/>
                </a:solidFill>
                <a:latin typeface="+mn-lt"/>
                <a:ea typeface="+mn-ea"/>
                <a:cs typeface="+mn-cs"/>
              </a:rPr>
              <a:t> (Mega-</a:t>
            </a:r>
            <a:r>
              <a:rPr lang="en-US" sz="1200" b="0" i="0" kern="1200" dirty="0" err="1" smtClean="0">
                <a:solidFill>
                  <a:schemeClr val="tx1"/>
                </a:solidFill>
                <a:latin typeface="+mn-lt"/>
                <a:ea typeface="+mn-ea"/>
                <a:cs typeface="+mn-cs"/>
              </a:rPr>
              <a:t>electronvolts</a:t>
            </a:r>
            <a:r>
              <a:rPr lang="en-US" sz="1200" b="0" i="0" kern="1200" dirty="0" smtClean="0">
                <a:solidFill>
                  <a:schemeClr val="tx1"/>
                </a:solidFill>
                <a:latin typeface="+mn-lt"/>
                <a:ea typeface="+mn-ea"/>
                <a:cs typeface="+mn-cs"/>
              </a:rPr>
              <a:t>), indicating the intensity of the radiation at those energy levels.</a:t>
            </a:r>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4B533AD-932B-4CED-B0AA-671DEE3330DA}"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6E01D854-D00D-48BA-B8B1-15CDD9316DE8}"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B7D68-287E-4CB9-B01F-F337FAC88DB2}"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01D854-D00D-48BA-B8B1-15CDD9316DE8}"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B7D68-287E-4CB9-B01F-F337FAC88DB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01D854-D00D-48BA-B8B1-15CDD9316DE8}" type="datetimeFigureOut">
              <a:rPr lang="en-US" smtClean="0"/>
              <a:pPr/>
              <a:t>12/1/2023</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986B7D68-287E-4CB9-B01F-F337FAC88DB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01D854-D00D-48BA-B8B1-15CDD9316DE8}"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B7D68-287E-4CB9-B01F-F337FAC88DB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E01D854-D00D-48BA-B8B1-15CDD9316DE8}"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B7D68-287E-4CB9-B01F-F337FAC88DB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E01D854-D00D-48BA-B8B1-15CDD9316DE8}"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B7D68-287E-4CB9-B01F-F337FAC88DB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E01D854-D00D-48BA-B8B1-15CDD9316DE8}" type="datetimeFigureOut">
              <a:rPr lang="en-US" smtClean="0"/>
              <a:pPr/>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6B7D68-287E-4CB9-B01F-F337FAC88DB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E01D854-D00D-48BA-B8B1-15CDD9316DE8}" type="datetimeFigureOut">
              <a:rPr lang="en-US" smtClean="0"/>
              <a:pPr/>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6B7D68-287E-4CB9-B01F-F337FAC88DB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1D854-D00D-48BA-B8B1-15CDD9316DE8}" type="datetimeFigureOut">
              <a:rPr lang="en-US" smtClean="0"/>
              <a:pPr/>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6B7D68-287E-4CB9-B01F-F337FAC88DB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E01D854-D00D-48BA-B8B1-15CDD9316DE8}"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B7D68-287E-4CB9-B01F-F337FAC88DB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6E01D854-D00D-48BA-B8B1-15CDD9316DE8}" type="datetimeFigureOut">
              <a:rPr lang="en-US" smtClean="0"/>
              <a:pPr/>
              <a:t>12/1/2023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986B7D68-287E-4CB9-B01F-F337FAC88DB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6E01D854-D00D-48BA-B8B1-15CDD9316DE8}" type="datetimeFigureOut">
              <a:rPr lang="en-US" smtClean="0"/>
              <a:pPr/>
              <a:t>12/1/2023</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86B7D68-287E-4CB9-B01F-F337FAC88DB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file:///C:\Users\edwer\Desktop\Capture_2.mp4"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8077200" cy="1673352"/>
          </a:xfrm>
        </p:spPr>
        <p:txBody>
          <a:bodyPr>
            <a:noAutofit/>
          </a:bodyPr>
          <a:lstStyle/>
          <a:p>
            <a:r>
              <a:rPr lang="en-US" sz="6000" dirty="0" smtClean="0"/>
              <a:t>HF Propagation</a:t>
            </a:r>
            <a:br>
              <a:rPr lang="en-US" sz="6000" dirty="0" smtClean="0"/>
            </a:br>
            <a:r>
              <a:rPr lang="en-US" sz="6000" dirty="0" smtClean="0"/>
              <a:t>and the Sun</a:t>
            </a:r>
            <a:endParaRPr lang="en-US" sz="6000" dirty="0"/>
          </a:p>
        </p:txBody>
      </p:sp>
      <p:sp>
        <p:nvSpPr>
          <p:cNvPr id="3" name="Subtitle 2"/>
          <p:cNvSpPr>
            <a:spLocks noGrp="1"/>
          </p:cNvSpPr>
          <p:nvPr>
            <p:ph type="subTitle" idx="1"/>
          </p:nvPr>
        </p:nvSpPr>
        <p:spPr>
          <a:xfrm>
            <a:off x="0" y="5486400"/>
            <a:ext cx="8915400" cy="609600"/>
          </a:xfrm>
        </p:spPr>
        <p:txBody>
          <a:bodyPr>
            <a:noAutofit/>
          </a:bodyPr>
          <a:lstStyle/>
          <a:p>
            <a:r>
              <a:rPr lang="en-US" sz="2800" b="1" dirty="0" smtClean="0"/>
              <a:t>How radio waves travel and are affected by Solar activity</a:t>
            </a:r>
            <a:endParaRPr lang="en-US" sz="2800" b="1" dirty="0"/>
          </a:p>
        </p:txBody>
      </p:sp>
      <p:sp>
        <p:nvSpPr>
          <p:cNvPr id="4" name="TextBox 3"/>
          <p:cNvSpPr txBox="1"/>
          <p:nvPr/>
        </p:nvSpPr>
        <p:spPr>
          <a:xfrm>
            <a:off x="762000" y="3733800"/>
            <a:ext cx="1718997" cy="646331"/>
          </a:xfrm>
          <a:prstGeom prst="rect">
            <a:avLst/>
          </a:prstGeom>
          <a:noFill/>
        </p:spPr>
        <p:txBody>
          <a:bodyPr wrap="none" rtlCol="0">
            <a:spAutoFit/>
          </a:bodyPr>
          <a:lstStyle/>
          <a:p>
            <a:r>
              <a:rPr lang="en-US" dirty="0" smtClean="0"/>
              <a:t>Ed  nz1q</a:t>
            </a:r>
          </a:p>
          <a:p>
            <a:r>
              <a:rPr lang="en-US" dirty="0" smtClean="0"/>
              <a:t>December, 2023</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 Spots and Magnetic Fields</a:t>
            </a:r>
            <a:endParaRPr lang="en-US" dirty="0"/>
          </a:p>
        </p:txBody>
      </p:sp>
      <p:pic>
        <p:nvPicPr>
          <p:cNvPr id="31746" name="Picture 2" descr="C:\Users\Ed\Documents\SPARC Presentations\Solar wind\angeo-36-1607-2018-f03-thumb.png"/>
          <p:cNvPicPr>
            <a:picLocks noChangeAspect="1" noChangeArrowheads="1"/>
          </p:cNvPicPr>
          <p:nvPr/>
        </p:nvPicPr>
        <p:blipFill>
          <a:blip r:embed="rId2" cstate="print"/>
          <a:srcRect/>
          <a:stretch>
            <a:fillRect/>
          </a:stretch>
        </p:blipFill>
        <p:spPr bwMode="auto">
          <a:xfrm>
            <a:off x="838200" y="1219200"/>
            <a:ext cx="7425795" cy="5569347"/>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err="1" smtClean="0"/>
              <a:t>Mag</a:t>
            </a:r>
            <a:r>
              <a:rPr lang="en-US" sz="900" dirty="0" smtClean="0"/>
              <a:t> field</a:t>
            </a:r>
            <a:endParaRPr lang="en-US" sz="9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Earth’s Magnetic Field Lines</a:t>
            </a:r>
            <a:endParaRPr lang="en-US" dirty="0"/>
          </a:p>
        </p:txBody>
      </p:sp>
      <p:pic>
        <p:nvPicPr>
          <p:cNvPr id="37890" name="Picture 2" descr="D:\Pictures\Ham pics\Propogation talk\C0387902-Magnetic_field_of_a_bar_magnet,_illustration.jpg"/>
          <p:cNvPicPr>
            <a:picLocks noChangeAspect="1" noChangeArrowheads="1"/>
          </p:cNvPicPr>
          <p:nvPr/>
        </p:nvPicPr>
        <p:blipFill>
          <a:blip r:embed="rId2" cstate="print"/>
          <a:srcRect/>
          <a:stretch>
            <a:fillRect/>
          </a:stretch>
        </p:blipFill>
        <p:spPr bwMode="auto">
          <a:xfrm rot="10800000">
            <a:off x="3581400" y="1219200"/>
            <a:ext cx="4848225" cy="5806257"/>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Wind &amp; CME</a:t>
            </a:r>
            <a:endParaRPr lang="en-US" sz="9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Wind and CMEs</a:t>
            </a:r>
            <a:endParaRPr lang="en-US" dirty="0"/>
          </a:p>
        </p:txBody>
      </p:sp>
      <p:pic>
        <p:nvPicPr>
          <p:cNvPr id="35842" name="Picture 2" descr="C:\Users\Ed\Documents\SPARC Presentations\Solar wind\solar-wind.jpg"/>
          <p:cNvPicPr>
            <a:picLocks noChangeAspect="1" noChangeArrowheads="1"/>
          </p:cNvPicPr>
          <p:nvPr/>
        </p:nvPicPr>
        <p:blipFill>
          <a:blip r:embed="rId2" cstate="print"/>
          <a:srcRect/>
          <a:stretch>
            <a:fillRect/>
          </a:stretch>
        </p:blipFill>
        <p:spPr bwMode="auto">
          <a:xfrm>
            <a:off x="914400" y="1143000"/>
            <a:ext cx="7162800" cy="5460430"/>
          </a:xfrm>
          <a:prstGeom prst="rect">
            <a:avLst/>
          </a:prstGeom>
          <a:noFill/>
        </p:spPr>
      </p:pic>
      <p:sp>
        <p:nvSpPr>
          <p:cNvPr id="5" name="TextBox 4"/>
          <p:cNvSpPr txBox="1"/>
          <p:nvPr/>
        </p:nvSpPr>
        <p:spPr>
          <a:xfrm>
            <a:off x="228600" y="6477000"/>
            <a:ext cx="1219200" cy="230832"/>
          </a:xfrm>
          <a:prstGeom prst="rect">
            <a:avLst/>
          </a:prstGeom>
          <a:noFill/>
        </p:spPr>
        <p:txBody>
          <a:bodyPr wrap="square" rtlCol="0">
            <a:spAutoFit/>
          </a:bodyPr>
          <a:lstStyle/>
          <a:p>
            <a:r>
              <a:rPr lang="en-US" sz="900" dirty="0" smtClean="0"/>
              <a:t>Wind  &amp; CME</a:t>
            </a:r>
            <a:endParaRPr lang="en-US" sz="9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descr="C:\Users\Ed\Documents\SPARC Presentations\Solar wind\Solar-wind-magnetic-field-interacts-the-Earths-magnetic-field-Credit-NASA.png.jpg"/>
          <p:cNvPicPr>
            <a:picLocks noChangeAspect="1" noChangeArrowheads="1"/>
          </p:cNvPicPr>
          <p:nvPr/>
        </p:nvPicPr>
        <p:blipFill>
          <a:blip r:embed="rId2" cstate="print"/>
          <a:srcRect/>
          <a:stretch>
            <a:fillRect/>
          </a:stretch>
        </p:blipFill>
        <p:spPr bwMode="auto">
          <a:xfrm>
            <a:off x="381000" y="1600200"/>
            <a:ext cx="8377921" cy="4740275"/>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Wind &amp; </a:t>
            </a:r>
            <a:r>
              <a:rPr lang="en-US" sz="900" dirty="0" err="1" smtClean="0"/>
              <a:t>cme</a:t>
            </a:r>
            <a:endParaRPr lang="en-US" sz="9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Van Allen Radiation Belts</a:t>
            </a:r>
            <a:endParaRPr lang="en-US" dirty="0"/>
          </a:p>
        </p:txBody>
      </p:sp>
      <p:pic>
        <p:nvPicPr>
          <p:cNvPr id="9218" name="Picture 2"/>
          <p:cNvPicPr>
            <a:picLocks noChangeAspect="1" noChangeArrowheads="1"/>
          </p:cNvPicPr>
          <p:nvPr/>
        </p:nvPicPr>
        <p:blipFill>
          <a:blip r:embed="rId3" cstate="print"/>
          <a:srcRect/>
          <a:stretch>
            <a:fillRect/>
          </a:stretch>
        </p:blipFill>
        <p:spPr bwMode="auto">
          <a:xfrm>
            <a:off x="304800" y="1981200"/>
            <a:ext cx="8610600" cy="4280372"/>
          </a:xfrm>
          <a:prstGeom prst="rect">
            <a:avLst/>
          </a:prstGeom>
          <a:noFill/>
          <a:ln w="9525">
            <a:noFill/>
            <a:miter lim="800000"/>
            <a:headEnd/>
            <a:tailEnd/>
          </a:ln>
          <a:effectLst/>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aurora</a:t>
            </a:r>
            <a:endParaRPr lang="en-US" sz="9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descr="D:\Pictures\Ham pics\Propogation talk\New Picture (15).png"/>
          <p:cNvPicPr>
            <a:picLocks noChangeAspect="1" noChangeArrowheads="1"/>
          </p:cNvPicPr>
          <p:nvPr/>
        </p:nvPicPr>
        <p:blipFill>
          <a:blip r:embed="rId2" cstate="print"/>
          <a:srcRect/>
          <a:stretch>
            <a:fillRect/>
          </a:stretch>
        </p:blipFill>
        <p:spPr bwMode="auto">
          <a:xfrm>
            <a:off x="381001" y="471592"/>
            <a:ext cx="8479444" cy="6021283"/>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bad</a:t>
            </a:r>
            <a:endParaRPr lang="en-US" sz="9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Degrades Propagation</a:t>
            </a:r>
            <a:endParaRPr lang="en-US" dirty="0"/>
          </a:p>
        </p:txBody>
      </p:sp>
      <p:sp>
        <p:nvSpPr>
          <p:cNvPr id="3" name="Content Placeholder 2"/>
          <p:cNvSpPr>
            <a:spLocks noGrp="1"/>
          </p:cNvSpPr>
          <p:nvPr>
            <p:ph idx="1"/>
          </p:nvPr>
        </p:nvSpPr>
        <p:spPr>
          <a:xfrm>
            <a:off x="457200" y="1524000"/>
            <a:ext cx="3505200" cy="2034809"/>
          </a:xfrm>
        </p:spPr>
        <p:txBody>
          <a:bodyPr/>
          <a:lstStyle/>
          <a:p>
            <a:r>
              <a:rPr lang="en-US" dirty="0" smtClean="0"/>
              <a:t>Flares</a:t>
            </a:r>
          </a:p>
          <a:p>
            <a:r>
              <a:rPr lang="en-US" dirty="0" smtClean="0"/>
              <a:t>CMEs</a:t>
            </a:r>
          </a:p>
          <a:p>
            <a:r>
              <a:rPr lang="en-US" dirty="0" smtClean="0"/>
              <a:t>Solar Wind</a:t>
            </a:r>
          </a:p>
          <a:p>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3733800" y="1524000"/>
            <a:ext cx="5181600" cy="5181600"/>
          </a:xfrm>
          <a:prstGeom prst="rect">
            <a:avLst/>
          </a:prstGeom>
          <a:noFill/>
          <a:ln w="9525">
            <a:noFill/>
            <a:miter lim="800000"/>
            <a:headEnd/>
            <a:tailEnd/>
          </a:ln>
          <a:effectLst/>
        </p:spPr>
      </p:pic>
      <p:pic>
        <p:nvPicPr>
          <p:cNvPr id="11267" name="Picture 3" descr="D:\Pictures\Ham pics\Propogation talk\New Picture (18).png"/>
          <p:cNvPicPr>
            <a:picLocks noChangeAspect="1" noChangeArrowheads="1"/>
          </p:cNvPicPr>
          <p:nvPr/>
        </p:nvPicPr>
        <p:blipFill>
          <a:blip r:embed="rId3" cstate="print"/>
          <a:srcRect/>
          <a:stretch>
            <a:fillRect/>
          </a:stretch>
        </p:blipFill>
        <p:spPr bwMode="auto">
          <a:xfrm>
            <a:off x="457200" y="3276600"/>
            <a:ext cx="2819400" cy="3248025"/>
          </a:xfrm>
          <a:prstGeom prst="rect">
            <a:avLst/>
          </a:prstGeom>
          <a:noFill/>
        </p:spPr>
      </p:pic>
      <p:sp>
        <p:nvSpPr>
          <p:cNvPr id="6" name="TextBox 5"/>
          <p:cNvSpPr txBox="1"/>
          <p:nvPr/>
        </p:nvSpPr>
        <p:spPr>
          <a:xfrm>
            <a:off x="304800" y="6477000"/>
            <a:ext cx="1219200" cy="230832"/>
          </a:xfrm>
          <a:prstGeom prst="rect">
            <a:avLst/>
          </a:prstGeom>
          <a:noFill/>
        </p:spPr>
        <p:txBody>
          <a:bodyPr wrap="square" rtlCol="0">
            <a:spAutoFit/>
          </a:bodyPr>
          <a:lstStyle/>
          <a:p>
            <a:r>
              <a:rPr lang="en-US" sz="900" dirty="0" smtClean="0"/>
              <a:t>Good </a:t>
            </a:r>
            <a:endParaRPr lang="en-US" sz="9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5152"/>
          </a:xfrm>
        </p:spPr>
        <p:txBody>
          <a:bodyPr>
            <a:normAutofit fontScale="90000"/>
          </a:bodyPr>
          <a:lstStyle/>
          <a:p>
            <a:r>
              <a:rPr lang="en-US" sz="4800" dirty="0" smtClean="0"/>
              <a:t>What affects Radio Propagation?</a:t>
            </a:r>
            <a:endParaRPr lang="en-US" dirty="0"/>
          </a:p>
        </p:txBody>
      </p:sp>
      <p:sp>
        <p:nvSpPr>
          <p:cNvPr id="3" name="Content Placeholder 2"/>
          <p:cNvSpPr>
            <a:spLocks noGrp="1"/>
          </p:cNvSpPr>
          <p:nvPr>
            <p:ph idx="1"/>
          </p:nvPr>
        </p:nvSpPr>
        <p:spPr>
          <a:xfrm>
            <a:off x="304800" y="1752600"/>
            <a:ext cx="8229600" cy="4778009"/>
          </a:xfrm>
        </p:spPr>
        <p:txBody>
          <a:bodyPr>
            <a:normAutofit fontScale="92500" lnSpcReduction="20000"/>
          </a:bodyPr>
          <a:lstStyle/>
          <a:p>
            <a:r>
              <a:rPr lang="en-US" dirty="0" smtClean="0">
                <a:solidFill>
                  <a:srgbClr val="92D050"/>
                </a:solidFill>
              </a:rPr>
              <a:t>Solar Flux (SFI)</a:t>
            </a:r>
          </a:p>
          <a:p>
            <a:pPr lvl="1"/>
            <a:r>
              <a:rPr lang="en-US" dirty="0" smtClean="0"/>
              <a:t>UV</a:t>
            </a:r>
          </a:p>
          <a:p>
            <a:pPr lvl="1"/>
            <a:r>
              <a:rPr lang="en-US" dirty="0" smtClean="0"/>
              <a:t>Sun Spot Number</a:t>
            </a:r>
          </a:p>
          <a:p>
            <a:pPr lvl="1"/>
            <a:endParaRPr lang="en-US" sz="1100" dirty="0" smtClean="0"/>
          </a:p>
          <a:p>
            <a:r>
              <a:rPr lang="en-US" dirty="0" smtClean="0">
                <a:solidFill>
                  <a:schemeClr val="accent3">
                    <a:lumMod val="75000"/>
                  </a:schemeClr>
                </a:solidFill>
              </a:rPr>
              <a:t>Solar Wind (SW)</a:t>
            </a:r>
          </a:p>
          <a:p>
            <a:pPr lvl="1"/>
            <a:r>
              <a:rPr lang="en-US" dirty="0" smtClean="0"/>
              <a:t>Coronal Holes</a:t>
            </a:r>
          </a:p>
          <a:p>
            <a:pPr lvl="1"/>
            <a:endParaRPr lang="en-US" sz="1100" dirty="0" smtClean="0">
              <a:solidFill>
                <a:schemeClr val="accent3">
                  <a:lumMod val="75000"/>
                </a:schemeClr>
              </a:solidFill>
            </a:endParaRPr>
          </a:p>
          <a:p>
            <a:r>
              <a:rPr lang="en-US" dirty="0" smtClean="0">
                <a:solidFill>
                  <a:schemeClr val="accent3">
                    <a:lumMod val="75000"/>
                  </a:schemeClr>
                </a:solidFill>
              </a:rPr>
              <a:t>Coronal Mass Ejections (CME)</a:t>
            </a:r>
          </a:p>
          <a:p>
            <a:pPr lvl="1"/>
            <a:r>
              <a:rPr lang="en-US" dirty="0" smtClean="0"/>
              <a:t>Sun Spot Eruption</a:t>
            </a:r>
          </a:p>
          <a:p>
            <a:pPr lvl="1"/>
            <a:r>
              <a:rPr lang="en-US" dirty="0" smtClean="0"/>
              <a:t>Plasma + Magnetic Flux</a:t>
            </a:r>
          </a:p>
          <a:p>
            <a:pPr lvl="1"/>
            <a:endParaRPr lang="en-US" sz="1100" dirty="0" smtClean="0"/>
          </a:p>
          <a:p>
            <a:r>
              <a:rPr lang="en-US" dirty="0" smtClean="0">
                <a:solidFill>
                  <a:schemeClr val="accent3">
                    <a:lumMod val="75000"/>
                  </a:schemeClr>
                </a:solidFill>
              </a:rPr>
              <a:t>Solar Flares </a:t>
            </a:r>
          </a:p>
          <a:p>
            <a:pPr lvl="1"/>
            <a:r>
              <a:rPr lang="en-US" dirty="0" smtClean="0"/>
              <a:t>X-Rays from Sun Spots</a:t>
            </a:r>
          </a:p>
          <a:p>
            <a:pPr lvl="1">
              <a:buNone/>
            </a:pPr>
            <a:endParaRPr lang="en-US" dirty="0" smtClean="0"/>
          </a:p>
          <a:p>
            <a:pPr lvl="1"/>
            <a:endParaRPr lang="en-US" sz="1100" dirty="0" smtClean="0"/>
          </a:p>
        </p:txBody>
      </p:sp>
      <p:pic>
        <p:nvPicPr>
          <p:cNvPr id="14338" name="Picture 2" descr="D:\Pictures\Ham pics\Propogation talk\New Picture (18).png"/>
          <p:cNvPicPr>
            <a:picLocks noChangeAspect="1" noChangeArrowheads="1"/>
          </p:cNvPicPr>
          <p:nvPr/>
        </p:nvPicPr>
        <p:blipFill>
          <a:blip r:embed="rId2" cstate="print"/>
          <a:srcRect/>
          <a:stretch>
            <a:fillRect/>
          </a:stretch>
        </p:blipFill>
        <p:spPr bwMode="auto">
          <a:xfrm>
            <a:off x="5562600" y="1905000"/>
            <a:ext cx="3241070" cy="3733800"/>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wind</a:t>
            </a:r>
            <a:endParaRPr lang="en-US" sz="9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43" name="Picture 3"/>
          <p:cNvPicPr>
            <a:picLocks noChangeAspect="1" noChangeArrowheads="1"/>
          </p:cNvPicPr>
          <p:nvPr/>
        </p:nvPicPr>
        <p:blipFill>
          <a:blip r:embed="rId2" cstate="print"/>
          <a:srcRect/>
          <a:stretch>
            <a:fillRect/>
          </a:stretch>
        </p:blipFill>
        <p:spPr bwMode="auto">
          <a:xfrm>
            <a:off x="1295400" y="152400"/>
            <a:ext cx="6400800" cy="6400800"/>
          </a:xfrm>
          <a:prstGeom prst="rect">
            <a:avLst/>
          </a:prstGeom>
          <a:noFill/>
          <a:ln w="9525">
            <a:noFill/>
            <a:miter lim="800000"/>
            <a:headEnd/>
            <a:tailEnd/>
          </a:ln>
          <a:effectLst/>
        </p:spPr>
      </p:pic>
      <p:sp>
        <p:nvSpPr>
          <p:cNvPr id="6" name="TextBox 5"/>
          <p:cNvSpPr txBox="1"/>
          <p:nvPr/>
        </p:nvSpPr>
        <p:spPr>
          <a:xfrm>
            <a:off x="381000" y="6324600"/>
            <a:ext cx="1219200" cy="230832"/>
          </a:xfrm>
          <a:prstGeom prst="rect">
            <a:avLst/>
          </a:prstGeom>
          <a:noFill/>
        </p:spPr>
        <p:txBody>
          <a:bodyPr wrap="square" rtlCol="0">
            <a:spAutoFit/>
          </a:bodyPr>
          <a:lstStyle/>
          <a:p>
            <a:r>
              <a:rPr lang="en-US" sz="900" dirty="0" err="1" smtClean="0"/>
              <a:t>sprial</a:t>
            </a:r>
            <a:endParaRPr lang="en-US" sz="9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1" name="Picture 3" descr="C:\Users\Ed\Documents\SPARC Presentations\Solar wind\images.jpg"/>
          <p:cNvPicPr>
            <a:picLocks noChangeAspect="1" noChangeArrowheads="1"/>
          </p:cNvPicPr>
          <p:nvPr/>
        </p:nvPicPr>
        <p:blipFill>
          <a:blip r:embed="rId2" cstate="print"/>
          <a:srcRect/>
          <a:stretch>
            <a:fillRect/>
          </a:stretch>
        </p:blipFill>
        <p:spPr bwMode="auto">
          <a:xfrm>
            <a:off x="735154" y="838200"/>
            <a:ext cx="7828249" cy="5788705"/>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Wind specs</a:t>
            </a:r>
            <a:endParaRPr lang="en-US" sz="9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2743200" cy="4953000"/>
          </a:xfrm>
        </p:spPr>
        <p:txBody>
          <a:bodyPr>
            <a:normAutofit/>
          </a:bodyPr>
          <a:lstStyle/>
          <a:p>
            <a:r>
              <a:rPr lang="en-US" dirty="0" smtClean="0"/>
              <a:t>How We</a:t>
            </a:r>
            <a:br>
              <a:rPr lang="en-US" dirty="0" smtClean="0"/>
            </a:br>
            <a:r>
              <a:rPr lang="en-US" dirty="0" smtClean="0"/>
              <a:t>Get From</a:t>
            </a:r>
            <a:br>
              <a:rPr lang="en-US" dirty="0" smtClean="0"/>
            </a:br>
            <a:r>
              <a:rPr lang="en-US" dirty="0" smtClean="0"/>
              <a:t>Here to</a:t>
            </a:r>
            <a:br>
              <a:rPr lang="en-US" dirty="0" smtClean="0"/>
            </a:br>
            <a:r>
              <a:rPr lang="en-US" dirty="0" smtClean="0"/>
              <a:t>There</a:t>
            </a:r>
            <a:endParaRPr lang="en-US" dirty="0"/>
          </a:p>
        </p:txBody>
      </p:sp>
      <p:sp>
        <p:nvSpPr>
          <p:cNvPr id="3" name="Content Placeholder 2"/>
          <p:cNvSpPr>
            <a:spLocks noGrp="1"/>
          </p:cNvSpPr>
          <p:nvPr>
            <p:ph idx="1"/>
          </p:nvPr>
        </p:nvSpPr>
        <p:spPr>
          <a:xfrm>
            <a:off x="228600" y="381000"/>
            <a:ext cx="2133600" cy="990600"/>
          </a:xfrm>
        </p:spPr>
        <p:txBody>
          <a:bodyPr>
            <a:normAutofit/>
          </a:bodyPr>
          <a:lstStyle/>
          <a:p>
            <a:pPr>
              <a:buNone/>
            </a:pPr>
            <a:r>
              <a:rPr lang="en-US" sz="2000" b="1" dirty="0" smtClean="0"/>
              <a:t>HF Radio Wave</a:t>
            </a:r>
          </a:p>
          <a:p>
            <a:pPr>
              <a:buNone/>
            </a:pPr>
            <a:r>
              <a:rPr lang="en-US" sz="2000" b="1" dirty="0" smtClean="0"/>
              <a:t>Propagation</a:t>
            </a:r>
            <a:endParaRPr lang="en-US" sz="2000" b="1" dirty="0"/>
          </a:p>
        </p:txBody>
      </p:sp>
      <p:pic>
        <p:nvPicPr>
          <p:cNvPr id="1026" name="Picture 2"/>
          <p:cNvPicPr>
            <a:picLocks noChangeAspect="1" noChangeArrowheads="1"/>
          </p:cNvPicPr>
          <p:nvPr/>
        </p:nvPicPr>
        <p:blipFill>
          <a:blip r:embed="rId2" cstate="print"/>
          <a:srcRect t="8309" b="9169"/>
          <a:stretch>
            <a:fillRect/>
          </a:stretch>
        </p:blipFill>
        <p:spPr bwMode="auto">
          <a:xfrm>
            <a:off x="3048000" y="380999"/>
            <a:ext cx="5619353" cy="5874315"/>
          </a:xfrm>
          <a:prstGeom prst="rect">
            <a:avLst/>
          </a:prstGeom>
          <a:noFill/>
          <a:ln w="9525">
            <a:noFill/>
            <a:miter lim="800000"/>
            <a:headEnd/>
            <a:tailEnd/>
          </a:ln>
          <a:effectLst/>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bend</a:t>
            </a:r>
            <a:endParaRPr lang="en-US" sz="9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a:t>
            </a:r>
            <a:r>
              <a:rPr lang="en-US" dirty="0" smtClean="0"/>
              <a:t>Wind = Plasma</a:t>
            </a:r>
            <a:endParaRPr lang="en-US" dirty="0"/>
          </a:p>
        </p:txBody>
      </p:sp>
      <p:sp>
        <p:nvSpPr>
          <p:cNvPr id="3" name="Content Placeholder 2"/>
          <p:cNvSpPr>
            <a:spLocks noGrp="1"/>
          </p:cNvSpPr>
          <p:nvPr>
            <p:ph idx="1"/>
          </p:nvPr>
        </p:nvSpPr>
        <p:spPr/>
        <p:txBody>
          <a:bodyPr/>
          <a:lstStyle/>
          <a:p>
            <a:r>
              <a:rPr lang="en-US" dirty="0" smtClean="0"/>
              <a:t>400  kilometers per second</a:t>
            </a:r>
          </a:p>
          <a:p>
            <a:pPr lvl="1"/>
            <a:r>
              <a:rPr lang="en-US" dirty="0" smtClean="0"/>
              <a:t>=250 Miles per second</a:t>
            </a:r>
          </a:p>
          <a:p>
            <a:pPr lvl="1"/>
            <a:r>
              <a:rPr lang="en-US" dirty="0" smtClean="0"/>
              <a:t>= 900,000 miles per hour</a:t>
            </a:r>
          </a:p>
          <a:p>
            <a:r>
              <a:rPr lang="en-US" dirty="0" smtClean="0"/>
              <a:t>Protons &amp; Electrons</a:t>
            </a:r>
          </a:p>
          <a:p>
            <a:r>
              <a:rPr lang="en-US" dirty="0" smtClean="0"/>
              <a:t>Less dense than the best man-made Vacuum</a:t>
            </a:r>
          </a:p>
          <a:p>
            <a:r>
              <a:rPr lang="en-US" dirty="0" smtClean="0"/>
              <a:t>Common speeds of 300 to 400 k/s</a:t>
            </a:r>
          </a:p>
          <a:p>
            <a:r>
              <a:rPr lang="en-US" dirty="0" smtClean="0"/>
              <a:t>Fastest speeds of 500 to 800 k/s</a:t>
            </a:r>
          </a:p>
          <a:p>
            <a:r>
              <a:rPr lang="en-US" dirty="0" smtClean="0"/>
              <a:t>CMEs can inc speed to 4000 k/s</a:t>
            </a:r>
            <a:endParaRPr lang="en-US" dirty="0"/>
          </a:p>
        </p:txBody>
      </p:sp>
      <p:sp>
        <p:nvSpPr>
          <p:cNvPr id="4" name="TextBox 3"/>
          <p:cNvSpPr txBox="1"/>
          <p:nvPr/>
        </p:nvSpPr>
        <p:spPr>
          <a:xfrm>
            <a:off x="381000" y="6324600"/>
            <a:ext cx="1219200" cy="230832"/>
          </a:xfrm>
          <a:prstGeom prst="rect">
            <a:avLst/>
          </a:prstGeom>
          <a:noFill/>
        </p:spPr>
        <p:txBody>
          <a:bodyPr wrap="square" rtlCol="0">
            <a:spAutoFit/>
          </a:bodyPr>
          <a:lstStyle/>
          <a:p>
            <a:r>
              <a:rPr lang="en-US" sz="900" dirty="0" err="1" smtClean="0"/>
              <a:t>Vel</a:t>
            </a:r>
            <a:r>
              <a:rPr lang="en-US" sz="900" dirty="0" smtClean="0"/>
              <a:t> den</a:t>
            </a:r>
            <a:endParaRPr lang="en-US" sz="9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CME</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609600" y="1600200"/>
            <a:ext cx="8001000" cy="5000625"/>
          </a:xfrm>
          <a:prstGeom prst="rect">
            <a:avLst/>
          </a:prstGeom>
          <a:noFill/>
          <a:ln w="9525">
            <a:noFill/>
            <a:miter lim="800000"/>
            <a:headEnd/>
            <a:tailEnd/>
          </a:ln>
          <a:effectLst/>
        </p:spPr>
      </p:pic>
      <p:sp>
        <p:nvSpPr>
          <p:cNvPr id="4" name="TextBox 3"/>
          <p:cNvSpPr txBox="1"/>
          <p:nvPr/>
        </p:nvSpPr>
        <p:spPr>
          <a:xfrm>
            <a:off x="304800" y="6477000"/>
            <a:ext cx="1219200" cy="230832"/>
          </a:xfrm>
          <a:prstGeom prst="rect">
            <a:avLst/>
          </a:prstGeom>
          <a:noFill/>
        </p:spPr>
        <p:txBody>
          <a:bodyPr wrap="square" rtlCol="0">
            <a:spAutoFit/>
          </a:bodyPr>
          <a:lstStyle/>
          <a:p>
            <a:r>
              <a:rPr lang="en-US" sz="900" dirty="0" smtClean="0"/>
              <a:t>Measure</a:t>
            </a:r>
            <a:endParaRPr lang="en-US" sz="9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D:\Pictures\Ham pics\Propogation talk\ace-mag-swepam-24-hour.gif"/>
          <p:cNvPicPr>
            <a:picLocks noChangeAspect="1" noChangeArrowheads="1"/>
          </p:cNvPicPr>
          <p:nvPr/>
        </p:nvPicPr>
        <p:blipFill>
          <a:blip r:embed="rId3" cstate="print"/>
          <a:srcRect/>
          <a:stretch>
            <a:fillRect/>
          </a:stretch>
        </p:blipFill>
        <p:spPr bwMode="auto">
          <a:xfrm>
            <a:off x="762000" y="304800"/>
            <a:ext cx="7867649" cy="6294120"/>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err="1" smtClean="0"/>
              <a:t>anamation</a:t>
            </a:r>
            <a:endParaRPr lang="en-US" sz="9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apture_2.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6" name="TextBox 5"/>
          <p:cNvSpPr txBox="1"/>
          <p:nvPr/>
        </p:nvSpPr>
        <p:spPr>
          <a:xfrm>
            <a:off x="228600" y="6477000"/>
            <a:ext cx="1219200" cy="230832"/>
          </a:xfrm>
          <a:prstGeom prst="rect">
            <a:avLst/>
          </a:prstGeom>
          <a:noFill/>
        </p:spPr>
        <p:txBody>
          <a:bodyPr wrap="square" rtlCol="0">
            <a:spAutoFit/>
          </a:bodyPr>
          <a:lstStyle/>
          <a:p>
            <a:r>
              <a:rPr lang="en-US" sz="900" dirty="0" smtClean="0"/>
              <a:t>magnetometers</a:t>
            </a:r>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descr="C:\Users\Ed\Documents\SPARC Presentations\Solar wind\example2.gif"/>
          <p:cNvPicPr>
            <a:picLocks noChangeAspect="1" noChangeArrowheads="1"/>
          </p:cNvPicPr>
          <p:nvPr/>
        </p:nvPicPr>
        <p:blipFill>
          <a:blip r:embed="rId2" cstate="print"/>
          <a:srcRect/>
          <a:stretch>
            <a:fillRect/>
          </a:stretch>
        </p:blipFill>
        <p:spPr bwMode="auto">
          <a:xfrm>
            <a:off x="533400" y="304800"/>
            <a:ext cx="8229600" cy="6172201"/>
          </a:xfrm>
          <a:prstGeom prst="rect">
            <a:avLst/>
          </a:prstGeom>
          <a:noFill/>
        </p:spPr>
      </p:pic>
      <p:sp>
        <p:nvSpPr>
          <p:cNvPr id="5" name="TextBox 4"/>
          <p:cNvSpPr txBox="1"/>
          <p:nvPr/>
        </p:nvSpPr>
        <p:spPr>
          <a:xfrm>
            <a:off x="304800" y="6477000"/>
            <a:ext cx="1219200" cy="230832"/>
          </a:xfrm>
          <a:prstGeom prst="rect">
            <a:avLst/>
          </a:prstGeom>
          <a:noFill/>
        </p:spPr>
        <p:txBody>
          <a:bodyPr wrap="square" rtlCol="0">
            <a:spAutoFit/>
          </a:bodyPr>
          <a:lstStyle/>
          <a:p>
            <a:r>
              <a:rPr lang="en-US" sz="900" dirty="0" smtClean="0"/>
              <a:t>K bars</a:t>
            </a:r>
            <a:endParaRPr lang="en-US" sz="9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  index</a:t>
            </a:r>
            <a:endParaRPr lang="en-US" dirty="0"/>
          </a:p>
        </p:txBody>
      </p:sp>
      <p:pic>
        <p:nvPicPr>
          <p:cNvPr id="24578" name="Picture 2" descr="D:\Pictures\Ham pics\Propogation talk\kp_nov5d.jpg"/>
          <p:cNvPicPr>
            <a:picLocks noChangeAspect="1" noChangeArrowheads="1"/>
          </p:cNvPicPr>
          <p:nvPr/>
        </p:nvPicPr>
        <p:blipFill>
          <a:blip r:embed="rId2" cstate="print"/>
          <a:srcRect/>
          <a:stretch>
            <a:fillRect/>
          </a:stretch>
        </p:blipFill>
        <p:spPr bwMode="auto">
          <a:xfrm>
            <a:off x="1905000" y="1283137"/>
            <a:ext cx="6553199" cy="5122041"/>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K/</a:t>
            </a:r>
            <a:r>
              <a:rPr lang="en-US" sz="900" dirty="0" err="1" smtClean="0"/>
              <a:t>mags</a:t>
            </a:r>
            <a:r>
              <a:rPr lang="en-US" sz="900" dirty="0" smtClean="0"/>
              <a:t> </a:t>
            </a:r>
            <a:endParaRPr lang="en-US" sz="9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  index</a:t>
            </a:r>
            <a:endParaRPr lang="en-US" dirty="0"/>
          </a:p>
        </p:txBody>
      </p:sp>
      <p:pic>
        <p:nvPicPr>
          <p:cNvPr id="5122" name="Picture 2" descr="D:\Pictures\Ham pics\Propogation talk\New Picture (4).png"/>
          <p:cNvPicPr>
            <a:picLocks noGrp="1" noChangeAspect="1" noChangeArrowheads="1"/>
          </p:cNvPicPr>
          <p:nvPr>
            <p:ph idx="1"/>
          </p:nvPr>
        </p:nvPicPr>
        <p:blipFill>
          <a:blip r:embed="rId2" cstate="print"/>
          <a:srcRect/>
          <a:stretch>
            <a:fillRect/>
          </a:stretch>
        </p:blipFill>
        <p:spPr bwMode="auto">
          <a:xfrm>
            <a:off x="457200" y="1896202"/>
            <a:ext cx="8229600" cy="4383220"/>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today</a:t>
            </a:r>
            <a:endParaRPr lang="en-US" sz="9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fontScale="90000"/>
          </a:bodyPr>
          <a:lstStyle/>
          <a:p>
            <a:r>
              <a:rPr lang="en-US" dirty="0" smtClean="0"/>
              <a:t>Double CME Impact / Strong Storm in Progress</a:t>
            </a:r>
            <a:endParaRPr lang="en-US" dirty="0"/>
          </a:p>
        </p:txBody>
      </p:sp>
      <p:sp>
        <p:nvSpPr>
          <p:cNvPr id="3" name="Content Placeholder 2"/>
          <p:cNvSpPr>
            <a:spLocks noGrp="1"/>
          </p:cNvSpPr>
          <p:nvPr>
            <p:ph idx="1"/>
          </p:nvPr>
        </p:nvSpPr>
        <p:spPr>
          <a:xfrm>
            <a:off x="228600" y="1524000"/>
            <a:ext cx="8686800" cy="5029200"/>
          </a:xfrm>
        </p:spPr>
        <p:txBody>
          <a:bodyPr>
            <a:noAutofit/>
          </a:bodyPr>
          <a:lstStyle/>
          <a:p>
            <a:pPr>
              <a:buNone/>
            </a:pPr>
            <a:r>
              <a:rPr lang="en-US" sz="2600" b="1" dirty="0" smtClean="0"/>
              <a:t>December 1, 2023 @ 00:00 UTC (UPDATED)</a:t>
            </a:r>
            <a:r>
              <a:rPr lang="en-US" sz="2600" dirty="0" smtClean="0"/>
              <a:t>Two CME passages observed. The first and smaller passage was observed at 00:21 UTC (Dec 1). A second and faster moving passage likely related to the M9.8 flare event on Nov 28 was observed. </a:t>
            </a:r>
          </a:p>
          <a:p>
            <a:pPr>
              <a:buNone/>
            </a:pPr>
            <a:r>
              <a:rPr lang="en-US" sz="2600" dirty="0" smtClean="0"/>
              <a:t>A moderate (G2) geomagnetic storm is currently in progress. The solar wind speed is above 520 km/s and the </a:t>
            </a:r>
            <a:r>
              <a:rPr lang="en-US" sz="2600" dirty="0" err="1" smtClean="0"/>
              <a:t>Bz</a:t>
            </a:r>
            <a:r>
              <a:rPr lang="en-US" sz="2600" dirty="0" smtClean="0"/>
              <a:t> component of the interplanetary magnetic field (IMF) is pointing sharply south. A watch for strong (G3) conditions remains in effect. Aurora sky watchers at middle to high latitudes should be in for a treat while it is still dark outside.</a:t>
            </a:r>
          </a:p>
          <a:p>
            <a:pPr>
              <a:buNone/>
            </a:pPr>
            <a:r>
              <a:rPr lang="en-US" sz="2600" b="1" dirty="0" smtClean="0"/>
              <a:t>ALERT: Geomagnetic K-index of 7</a:t>
            </a:r>
          </a:p>
        </p:txBody>
      </p:sp>
      <p:sp>
        <p:nvSpPr>
          <p:cNvPr id="4" name="TextBox 3"/>
          <p:cNvSpPr txBox="1"/>
          <p:nvPr/>
        </p:nvSpPr>
        <p:spPr>
          <a:xfrm>
            <a:off x="381000" y="6324600"/>
            <a:ext cx="1219200" cy="230832"/>
          </a:xfrm>
          <a:prstGeom prst="rect">
            <a:avLst/>
          </a:prstGeom>
          <a:noFill/>
        </p:spPr>
        <p:txBody>
          <a:bodyPr wrap="square" rtlCol="0">
            <a:spAutoFit/>
          </a:bodyPr>
          <a:lstStyle/>
          <a:p>
            <a:r>
              <a:rPr lang="en-US" sz="900" dirty="0" smtClean="0"/>
              <a:t>K</a:t>
            </a:r>
            <a:endParaRPr lang="en-US" sz="9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D:\Pictures\Ham pics\Propogation talk\kp_dec1e (1).jpg"/>
          <p:cNvPicPr>
            <a:picLocks noGrp="1" noChangeAspect="1" noChangeArrowheads="1"/>
          </p:cNvPicPr>
          <p:nvPr>
            <p:ph idx="1"/>
          </p:nvPr>
        </p:nvPicPr>
        <p:blipFill>
          <a:blip r:embed="rId2" cstate="print"/>
          <a:srcRect/>
          <a:stretch>
            <a:fillRect/>
          </a:stretch>
        </p:blipFill>
        <p:spPr bwMode="auto">
          <a:xfrm>
            <a:off x="1066800" y="1119555"/>
            <a:ext cx="7211534" cy="5547334"/>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X-ray</a:t>
            </a:r>
            <a:endParaRPr lang="en-US" sz="9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X-Rays</a:t>
            </a:r>
            <a:endParaRPr lang="en-US" dirty="0"/>
          </a:p>
        </p:txBody>
      </p:sp>
      <p:sp>
        <p:nvSpPr>
          <p:cNvPr id="3" name="Content Placeholder 2"/>
          <p:cNvSpPr>
            <a:spLocks noGrp="1"/>
          </p:cNvSpPr>
          <p:nvPr>
            <p:ph idx="1"/>
          </p:nvPr>
        </p:nvSpPr>
        <p:spPr/>
        <p:txBody>
          <a:bodyPr/>
          <a:lstStyle/>
          <a:p>
            <a:r>
              <a:rPr lang="en-US" dirty="0" smtClean="0"/>
              <a:t>Flares - X-Ray Burst</a:t>
            </a:r>
          </a:p>
          <a:p>
            <a:r>
              <a:rPr lang="en-US" dirty="0" smtClean="0"/>
              <a:t>Flares - May occur with or without a CME</a:t>
            </a:r>
          </a:p>
          <a:p>
            <a:r>
              <a:rPr lang="en-US" dirty="0" smtClean="0"/>
              <a:t>Quiet Sun Spots - Soft X-rays and UV</a:t>
            </a:r>
          </a:p>
        </p:txBody>
      </p:sp>
      <p:pic>
        <p:nvPicPr>
          <p:cNvPr id="16386" name="Picture 2" descr="D:\Pictures\Ham pics\Propogation talk\maxresdefault.jpg"/>
          <p:cNvPicPr>
            <a:picLocks noChangeAspect="1" noChangeArrowheads="1"/>
          </p:cNvPicPr>
          <p:nvPr/>
        </p:nvPicPr>
        <p:blipFill>
          <a:blip r:embed="rId2" cstate="print"/>
          <a:srcRect/>
          <a:stretch>
            <a:fillRect/>
          </a:stretch>
        </p:blipFill>
        <p:spPr bwMode="auto">
          <a:xfrm>
            <a:off x="3276600" y="3429000"/>
            <a:ext cx="5299075" cy="2980730"/>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X-ray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waves and skip</a:t>
            </a:r>
            <a:endParaRPr lang="en-US" dirty="0"/>
          </a:p>
        </p:txBody>
      </p:sp>
      <p:pic>
        <p:nvPicPr>
          <p:cNvPr id="2053" name="Picture 5"/>
          <p:cNvPicPr>
            <a:picLocks noChangeAspect="1" noChangeArrowheads="1"/>
          </p:cNvPicPr>
          <p:nvPr/>
        </p:nvPicPr>
        <p:blipFill>
          <a:blip r:embed="rId2" cstate="print"/>
          <a:srcRect/>
          <a:stretch>
            <a:fillRect/>
          </a:stretch>
        </p:blipFill>
        <p:spPr bwMode="auto">
          <a:xfrm>
            <a:off x="762000" y="1828800"/>
            <a:ext cx="7742238" cy="4473477"/>
          </a:xfrm>
          <a:prstGeom prst="rect">
            <a:avLst/>
          </a:prstGeom>
          <a:noFill/>
          <a:ln w="9525">
            <a:noFill/>
            <a:miter lim="800000"/>
            <a:headEnd/>
            <a:tailEnd/>
          </a:ln>
          <a:effectLst/>
        </p:spPr>
      </p:pic>
      <p:sp>
        <p:nvSpPr>
          <p:cNvPr id="4" name="TextBox 3"/>
          <p:cNvSpPr txBox="1"/>
          <p:nvPr/>
        </p:nvSpPr>
        <p:spPr>
          <a:xfrm>
            <a:off x="228600" y="6477000"/>
            <a:ext cx="1219200" cy="230832"/>
          </a:xfrm>
          <a:prstGeom prst="rect">
            <a:avLst/>
          </a:prstGeom>
          <a:noFill/>
        </p:spPr>
        <p:txBody>
          <a:bodyPr wrap="square" rtlCol="0">
            <a:spAutoFit/>
          </a:bodyPr>
          <a:lstStyle/>
          <a:p>
            <a:r>
              <a:rPr lang="en-US" sz="900" dirty="0" smtClean="0"/>
              <a:t>skip</a:t>
            </a:r>
            <a:endParaRPr lang="en-US" sz="9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Solar Flare with wavelength filters</a:t>
            </a:r>
            <a:endParaRPr lang="en-US" dirty="0"/>
          </a:p>
        </p:txBody>
      </p:sp>
      <p:pic>
        <p:nvPicPr>
          <p:cNvPr id="17410" name="Picture 2" descr="D:\Pictures\Ham pics\Propogation talk\may52015fiveacross.jpg"/>
          <p:cNvPicPr>
            <a:picLocks noChangeAspect="1" noChangeArrowheads="1"/>
          </p:cNvPicPr>
          <p:nvPr/>
        </p:nvPicPr>
        <p:blipFill>
          <a:blip r:embed="rId2" cstate="print"/>
          <a:srcRect/>
          <a:stretch>
            <a:fillRect/>
          </a:stretch>
        </p:blipFill>
        <p:spPr bwMode="auto">
          <a:xfrm>
            <a:off x="228600" y="1447800"/>
            <a:ext cx="8686800" cy="4886325"/>
          </a:xfrm>
          <a:prstGeom prst="rect">
            <a:avLst/>
          </a:prstGeom>
          <a:noFill/>
        </p:spPr>
      </p:pic>
      <p:sp>
        <p:nvSpPr>
          <p:cNvPr id="4" name="TextBox 3"/>
          <p:cNvSpPr txBox="1"/>
          <p:nvPr/>
        </p:nvSpPr>
        <p:spPr>
          <a:xfrm>
            <a:off x="304800" y="6400800"/>
            <a:ext cx="1219200" cy="230832"/>
          </a:xfrm>
          <a:prstGeom prst="rect">
            <a:avLst/>
          </a:prstGeom>
          <a:noFill/>
        </p:spPr>
        <p:txBody>
          <a:bodyPr wrap="square" rtlCol="0">
            <a:spAutoFit/>
          </a:bodyPr>
          <a:lstStyle/>
          <a:p>
            <a:r>
              <a:rPr lang="en-US" sz="900" dirty="0" smtClean="0"/>
              <a:t>DRAP</a:t>
            </a:r>
            <a:endParaRPr lang="en-US" sz="9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DRAP</a:t>
            </a:r>
            <a:endParaRPr lang="en-US" dirty="0"/>
          </a:p>
        </p:txBody>
      </p:sp>
      <p:pic>
        <p:nvPicPr>
          <p:cNvPr id="23554" name="Picture 2" descr="D:\Pictures\Ham pics\Propogation talk\New Picture (13).png"/>
          <p:cNvPicPr>
            <a:picLocks noChangeAspect="1" noChangeArrowheads="1"/>
          </p:cNvPicPr>
          <p:nvPr/>
        </p:nvPicPr>
        <p:blipFill>
          <a:blip r:embed="rId2" cstate="print"/>
          <a:srcRect r="17748"/>
          <a:stretch>
            <a:fillRect/>
          </a:stretch>
        </p:blipFill>
        <p:spPr bwMode="auto">
          <a:xfrm>
            <a:off x="990600" y="1143000"/>
            <a:ext cx="7723078" cy="5182602"/>
          </a:xfrm>
          <a:prstGeom prst="rect">
            <a:avLst/>
          </a:prstGeom>
          <a:noFill/>
        </p:spPr>
      </p:pic>
      <p:sp>
        <p:nvSpPr>
          <p:cNvPr id="5" name="TextBox 4"/>
          <p:cNvSpPr txBox="1"/>
          <p:nvPr/>
        </p:nvSpPr>
        <p:spPr>
          <a:xfrm>
            <a:off x="381000" y="6400800"/>
            <a:ext cx="1219200" cy="230832"/>
          </a:xfrm>
          <a:prstGeom prst="rect">
            <a:avLst/>
          </a:prstGeom>
          <a:noFill/>
        </p:spPr>
        <p:txBody>
          <a:bodyPr wrap="square" rtlCol="0">
            <a:spAutoFit/>
          </a:bodyPr>
          <a:lstStyle/>
          <a:p>
            <a:r>
              <a:rPr lang="en-US" sz="900" dirty="0" err="1" smtClean="0"/>
              <a:t>Crit</a:t>
            </a:r>
            <a:r>
              <a:rPr lang="en-US" sz="900" dirty="0" smtClean="0"/>
              <a:t> freq</a:t>
            </a:r>
            <a:endParaRPr lang="en-US" sz="9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Frequency &amp; MUF</a:t>
            </a:r>
            <a:endParaRPr lang="en-US" dirty="0"/>
          </a:p>
        </p:txBody>
      </p:sp>
      <p:sp>
        <p:nvSpPr>
          <p:cNvPr id="3" name="Content Placeholder 2"/>
          <p:cNvSpPr>
            <a:spLocks noGrp="1"/>
          </p:cNvSpPr>
          <p:nvPr>
            <p:ph idx="1"/>
          </p:nvPr>
        </p:nvSpPr>
        <p:spPr/>
        <p:txBody>
          <a:bodyPr/>
          <a:lstStyle/>
          <a:p>
            <a:r>
              <a:rPr lang="en-US" dirty="0" smtClean="0"/>
              <a:t>Critical Freq</a:t>
            </a:r>
          </a:p>
          <a:p>
            <a:pPr lvl="1"/>
            <a:r>
              <a:rPr lang="en-US" dirty="0" smtClean="0"/>
              <a:t>A signal high enough</a:t>
            </a:r>
            <a:br>
              <a:rPr lang="en-US" dirty="0" smtClean="0"/>
            </a:br>
            <a:r>
              <a:rPr lang="en-US" dirty="0" smtClean="0"/>
              <a:t>in frequency such that</a:t>
            </a:r>
            <a:br>
              <a:rPr lang="en-US" dirty="0" smtClean="0"/>
            </a:br>
            <a:r>
              <a:rPr lang="en-US" dirty="0" smtClean="0"/>
              <a:t>the waves are not</a:t>
            </a:r>
            <a:br>
              <a:rPr lang="en-US" dirty="0" smtClean="0"/>
            </a:br>
            <a:r>
              <a:rPr lang="en-US" dirty="0" smtClean="0"/>
              <a:t>reflected back to earth.</a:t>
            </a:r>
          </a:p>
          <a:p>
            <a:pPr lvl="1"/>
            <a:endParaRPr lang="en-US" sz="1000" dirty="0" smtClean="0"/>
          </a:p>
          <a:p>
            <a:r>
              <a:rPr lang="en-US" dirty="0" smtClean="0"/>
              <a:t>MUF</a:t>
            </a:r>
          </a:p>
          <a:p>
            <a:pPr lvl="1"/>
            <a:r>
              <a:rPr lang="en-US" dirty="0" smtClean="0"/>
              <a:t>Maximum Usable Freq</a:t>
            </a:r>
          </a:p>
          <a:p>
            <a:pPr lvl="1"/>
            <a:r>
              <a:rPr lang="en-US" dirty="0" smtClean="0"/>
              <a:t>The maximum freq that can</a:t>
            </a:r>
            <a:br>
              <a:rPr lang="en-US" dirty="0" smtClean="0"/>
            </a:br>
            <a:r>
              <a:rPr lang="en-US" dirty="0" smtClean="0"/>
              <a:t>be used to the DX station.</a:t>
            </a:r>
            <a:endParaRPr lang="en-US" dirty="0"/>
          </a:p>
        </p:txBody>
      </p:sp>
      <p:pic>
        <p:nvPicPr>
          <p:cNvPr id="18435" name="Picture 3" descr="D:\Pictures\Ham pics\Propogation talk\20170815_ionosonde c.png"/>
          <p:cNvPicPr>
            <a:picLocks noChangeAspect="1" noChangeArrowheads="1"/>
          </p:cNvPicPr>
          <p:nvPr/>
        </p:nvPicPr>
        <p:blipFill>
          <a:blip r:embed="rId2" cstate="print"/>
          <a:srcRect/>
          <a:stretch>
            <a:fillRect/>
          </a:stretch>
        </p:blipFill>
        <p:spPr bwMode="auto">
          <a:xfrm>
            <a:off x="5638800" y="1828800"/>
            <a:ext cx="3038475" cy="4448175"/>
          </a:xfrm>
          <a:prstGeom prst="rect">
            <a:avLst/>
          </a:prstGeom>
          <a:noFill/>
        </p:spPr>
      </p:pic>
      <p:sp>
        <p:nvSpPr>
          <p:cNvPr id="6" name="TextBox 5"/>
          <p:cNvSpPr txBox="1"/>
          <p:nvPr/>
        </p:nvSpPr>
        <p:spPr>
          <a:xfrm>
            <a:off x="381000" y="6324600"/>
            <a:ext cx="1219200" cy="230832"/>
          </a:xfrm>
          <a:prstGeom prst="rect">
            <a:avLst/>
          </a:prstGeom>
          <a:noFill/>
        </p:spPr>
        <p:txBody>
          <a:bodyPr wrap="square" rtlCol="0">
            <a:spAutoFit/>
          </a:bodyPr>
          <a:lstStyle/>
          <a:p>
            <a:r>
              <a:rPr lang="en-US" sz="900" dirty="0" smtClean="0"/>
              <a:t>MUF angle</a:t>
            </a:r>
            <a:endParaRPr lang="en-US" sz="9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MUF vs. Elevation angle (range)</a:t>
            </a:r>
            <a:endParaRPr lang="en-US"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054683" y="1774825"/>
            <a:ext cx="7034634" cy="4625975"/>
          </a:xfrm>
          <a:prstGeom prst="rect">
            <a:avLst/>
          </a:prstGeom>
          <a:noFill/>
          <a:ln w="9525">
            <a:noFill/>
            <a:miter lim="800000"/>
            <a:headEnd/>
            <a:tailEnd/>
          </a:ln>
          <a:effectLst/>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err="1" smtClean="0"/>
              <a:t>Ionosonde</a:t>
            </a:r>
            <a:endParaRPr lang="en-US" sz="9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NVIS vs. Takeoff Angle</a:t>
            </a:r>
            <a:endParaRPr lang="en-US" dirty="0"/>
          </a:p>
        </p:txBody>
      </p:sp>
      <p:pic>
        <p:nvPicPr>
          <p:cNvPr id="19458" name="Picture 2" descr="D:\Pictures\Ham pics\Propogation talk\New Picture (2).png"/>
          <p:cNvPicPr>
            <a:picLocks noChangeAspect="1" noChangeArrowheads="1"/>
          </p:cNvPicPr>
          <p:nvPr/>
        </p:nvPicPr>
        <p:blipFill>
          <a:blip r:embed="rId2" cstate="print"/>
          <a:srcRect/>
          <a:stretch>
            <a:fillRect/>
          </a:stretch>
        </p:blipFill>
        <p:spPr bwMode="auto">
          <a:xfrm>
            <a:off x="228600" y="1600200"/>
            <a:ext cx="8734387" cy="4419600"/>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measurements</a:t>
            </a:r>
            <a:endParaRPr lang="en-US" sz="9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descr="D:\Pictures\Ham pics\Propogation talk\New Picture (5).png"/>
          <p:cNvPicPr>
            <a:picLocks noChangeAspect="1" noChangeArrowheads="1"/>
          </p:cNvPicPr>
          <p:nvPr/>
        </p:nvPicPr>
        <p:blipFill>
          <a:blip r:embed="rId2" cstate="print"/>
          <a:srcRect/>
          <a:stretch>
            <a:fillRect/>
          </a:stretch>
        </p:blipFill>
        <p:spPr bwMode="auto">
          <a:xfrm>
            <a:off x="457199" y="381000"/>
            <a:ext cx="8330909" cy="617077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descr="D:\Pictures\Ham pics\Propogation talk\New Picture (6).png"/>
          <p:cNvPicPr>
            <a:picLocks noChangeAspect="1" noChangeArrowheads="1"/>
          </p:cNvPicPr>
          <p:nvPr/>
        </p:nvPicPr>
        <p:blipFill>
          <a:blip r:embed="rId2" cstate="print"/>
          <a:srcRect/>
          <a:stretch>
            <a:fillRect/>
          </a:stretch>
        </p:blipFill>
        <p:spPr bwMode="auto">
          <a:xfrm>
            <a:off x="533400" y="304799"/>
            <a:ext cx="8259222" cy="623240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descr="D:\Pictures\Ham pics\Propogation talk\New Picture (7).png"/>
          <p:cNvPicPr>
            <a:picLocks noChangeAspect="1" noChangeArrowheads="1"/>
          </p:cNvPicPr>
          <p:nvPr/>
        </p:nvPicPr>
        <p:blipFill>
          <a:blip r:embed="rId2" cstate="print"/>
          <a:srcRect/>
          <a:stretch>
            <a:fillRect/>
          </a:stretch>
        </p:blipFill>
        <p:spPr bwMode="auto">
          <a:xfrm>
            <a:off x="496889" y="381000"/>
            <a:ext cx="8441376" cy="6349681"/>
          </a:xfrm>
          <a:prstGeom prst="rect">
            <a:avLst/>
          </a:prstGeom>
          <a:noFill/>
        </p:spPr>
      </p:pic>
      <p:sp>
        <p:nvSpPr>
          <p:cNvPr id="5" name="TextBox 4"/>
          <p:cNvSpPr txBox="1"/>
          <p:nvPr/>
        </p:nvSpPr>
        <p:spPr>
          <a:xfrm>
            <a:off x="0" y="6324600"/>
            <a:ext cx="1219200" cy="230832"/>
          </a:xfrm>
          <a:prstGeom prst="rect">
            <a:avLst/>
          </a:prstGeom>
          <a:noFill/>
        </p:spPr>
        <p:txBody>
          <a:bodyPr wrap="square" rtlCol="0">
            <a:spAutoFit/>
          </a:bodyPr>
          <a:lstStyle/>
          <a:p>
            <a:r>
              <a:rPr lang="en-US" sz="900" dirty="0" smtClean="0"/>
              <a:t>Rap</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6" name="Picture 4" descr="D:\Pictures\Ham pics\Propogation talk\New Picture (9).png"/>
          <p:cNvPicPr>
            <a:picLocks noChangeAspect="1" noChangeArrowheads="1"/>
          </p:cNvPicPr>
          <p:nvPr/>
        </p:nvPicPr>
        <p:blipFill>
          <a:blip r:embed="rId2" cstate="print"/>
          <a:srcRect/>
          <a:stretch>
            <a:fillRect/>
          </a:stretch>
        </p:blipFill>
        <p:spPr bwMode="auto">
          <a:xfrm>
            <a:off x="560992" y="457200"/>
            <a:ext cx="8208358" cy="6049962"/>
          </a:xfrm>
          <a:prstGeom prst="rect">
            <a:avLst/>
          </a:prstGeom>
          <a:noFill/>
        </p:spPr>
      </p:pic>
      <p:sp>
        <p:nvSpPr>
          <p:cNvPr id="5" name="TextBox 4"/>
          <p:cNvSpPr txBox="1"/>
          <p:nvPr/>
        </p:nvSpPr>
        <p:spPr>
          <a:xfrm>
            <a:off x="228600" y="6400800"/>
            <a:ext cx="1219200" cy="230832"/>
          </a:xfrm>
          <a:prstGeom prst="rect">
            <a:avLst/>
          </a:prstGeom>
          <a:noFill/>
        </p:spPr>
        <p:txBody>
          <a:bodyPr wrap="square" rtlCol="0">
            <a:spAutoFit/>
          </a:bodyPr>
          <a:lstStyle/>
          <a:p>
            <a:r>
              <a:rPr lang="en-US" sz="900" dirty="0" smtClean="0"/>
              <a:t>takeaway</a:t>
            </a:r>
            <a:endParaRPr lang="en-US" sz="9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Nut Shell</a:t>
            </a:r>
            <a:endParaRPr lang="en-US" dirty="0"/>
          </a:p>
        </p:txBody>
      </p:sp>
      <p:sp>
        <p:nvSpPr>
          <p:cNvPr id="3" name="Content Placeholder 2"/>
          <p:cNvSpPr>
            <a:spLocks noGrp="1"/>
          </p:cNvSpPr>
          <p:nvPr>
            <p:ph idx="1"/>
          </p:nvPr>
        </p:nvSpPr>
        <p:spPr>
          <a:xfrm>
            <a:off x="228600" y="1600201"/>
            <a:ext cx="8915400" cy="4876799"/>
          </a:xfrm>
        </p:spPr>
        <p:txBody>
          <a:bodyPr>
            <a:noAutofit/>
          </a:bodyPr>
          <a:lstStyle/>
          <a:p>
            <a:r>
              <a:rPr lang="en-US" sz="2900" b="1" dirty="0" smtClean="0">
                <a:solidFill>
                  <a:srgbClr val="92D050"/>
                </a:solidFill>
              </a:rPr>
              <a:t>SFI</a:t>
            </a:r>
            <a:r>
              <a:rPr lang="en-US" sz="2900" b="1" dirty="0" smtClean="0"/>
              <a:t>  </a:t>
            </a:r>
            <a:r>
              <a:rPr lang="en-US" sz="2900" dirty="0" smtClean="0"/>
              <a:t> (70 = poor / 160 = good / 280 = fabulous)</a:t>
            </a:r>
          </a:p>
          <a:p>
            <a:r>
              <a:rPr lang="en-US" sz="2900" b="1" dirty="0" smtClean="0"/>
              <a:t>SN</a:t>
            </a:r>
            <a:r>
              <a:rPr lang="en-US" sz="2900" dirty="0" smtClean="0"/>
              <a:t>   (2 = poor / 90 = good / 220 = fabulous) </a:t>
            </a:r>
          </a:p>
          <a:p>
            <a:r>
              <a:rPr lang="en-US" sz="2900" b="1" dirty="0" smtClean="0"/>
              <a:t>304A</a:t>
            </a:r>
            <a:r>
              <a:rPr lang="en-US" sz="2900" dirty="0" smtClean="0"/>
              <a:t>   (80 = poor / 150 = good / 240 = fabulous)</a:t>
            </a:r>
          </a:p>
          <a:p>
            <a:r>
              <a:rPr lang="en-US" sz="2900" b="1" dirty="0" smtClean="0"/>
              <a:t>A </a:t>
            </a:r>
            <a:r>
              <a:rPr lang="en-US" sz="2900" b="1" dirty="0" err="1" smtClean="0"/>
              <a:t>Plntry</a:t>
            </a:r>
            <a:r>
              <a:rPr lang="en-US" sz="2900" b="1" dirty="0" smtClean="0"/>
              <a:t>   </a:t>
            </a:r>
            <a:r>
              <a:rPr lang="en-US" sz="2900" dirty="0" smtClean="0"/>
              <a:t>(4 = calm / 40 = minor storm / 80 = severe)</a:t>
            </a:r>
          </a:p>
          <a:p>
            <a:r>
              <a:rPr lang="en-US" sz="2900" b="1" dirty="0" smtClean="0">
                <a:solidFill>
                  <a:srgbClr val="92D050"/>
                </a:solidFill>
              </a:rPr>
              <a:t>K </a:t>
            </a:r>
            <a:r>
              <a:rPr lang="en-US" sz="2900" b="1" dirty="0" err="1" smtClean="0">
                <a:solidFill>
                  <a:srgbClr val="92D050"/>
                </a:solidFill>
              </a:rPr>
              <a:t>Plntry</a:t>
            </a:r>
            <a:r>
              <a:rPr lang="en-US" sz="2900" b="1" dirty="0" smtClean="0">
                <a:solidFill>
                  <a:srgbClr val="92D050"/>
                </a:solidFill>
              </a:rPr>
              <a:t>   </a:t>
            </a:r>
            <a:r>
              <a:rPr lang="en-US" sz="2900" dirty="0" smtClean="0"/>
              <a:t>(1 = calm / 5 = minor storm / 7 = severe)</a:t>
            </a:r>
          </a:p>
          <a:p>
            <a:r>
              <a:rPr lang="en-US" sz="2900" b="1" dirty="0" err="1" smtClean="0"/>
              <a:t>Geomag</a:t>
            </a:r>
            <a:r>
              <a:rPr lang="en-US" sz="2900" b="1" dirty="0" smtClean="0"/>
              <a:t>   Field </a:t>
            </a:r>
            <a:r>
              <a:rPr lang="en-US" sz="2900" dirty="0" smtClean="0"/>
              <a:t>(</a:t>
            </a:r>
            <a:r>
              <a:rPr lang="fr-FR" sz="2900" dirty="0" smtClean="0"/>
              <a:t>Inactive, </a:t>
            </a:r>
            <a:r>
              <a:rPr lang="fr-FR" sz="2900" dirty="0" err="1" smtClean="0"/>
              <a:t>Vy</a:t>
            </a:r>
            <a:r>
              <a:rPr lang="fr-FR" sz="2900" dirty="0" smtClean="0"/>
              <a:t> Quiet, Quiet, </a:t>
            </a:r>
            <a:r>
              <a:rPr lang="fr-FR" sz="2900" dirty="0" err="1" smtClean="0"/>
              <a:t>Unsettled</a:t>
            </a:r>
            <a:r>
              <a:rPr lang="fr-FR" sz="2900" dirty="0" smtClean="0"/>
              <a:t>)</a:t>
            </a:r>
          </a:p>
          <a:p>
            <a:r>
              <a:rPr lang="en-US" sz="2900" b="1" dirty="0" err="1" smtClean="0"/>
              <a:t>Bz</a:t>
            </a:r>
            <a:r>
              <a:rPr lang="en-US" sz="2900" b="1" dirty="0" smtClean="0"/>
              <a:t>  </a:t>
            </a:r>
            <a:r>
              <a:rPr lang="en-US" sz="2900" dirty="0" smtClean="0"/>
              <a:t> (20 = good / 2 = ok / -2 = not ok / -20 = disruptive) </a:t>
            </a:r>
          </a:p>
          <a:p>
            <a:r>
              <a:rPr lang="en-US" sz="2900" b="1" dirty="0" smtClean="0">
                <a:solidFill>
                  <a:srgbClr val="92D050"/>
                </a:solidFill>
              </a:rPr>
              <a:t>X-Ray</a:t>
            </a:r>
            <a:r>
              <a:rPr lang="en-US" sz="2900" dirty="0" smtClean="0"/>
              <a:t>   (A1.1 = good / C5.0 = moderate / X2.3 = severe)</a:t>
            </a:r>
          </a:p>
          <a:p>
            <a:r>
              <a:rPr lang="en-US" sz="2900" b="1" dirty="0" err="1" smtClean="0"/>
              <a:t>Ptn</a:t>
            </a:r>
            <a:r>
              <a:rPr lang="en-US" sz="2900" b="1" dirty="0" smtClean="0"/>
              <a:t> </a:t>
            </a:r>
            <a:r>
              <a:rPr lang="en-US" sz="2900" b="1" dirty="0" err="1" smtClean="0"/>
              <a:t>Flx</a:t>
            </a:r>
            <a:r>
              <a:rPr lang="en-US" sz="2900" b="1" dirty="0" smtClean="0"/>
              <a:t>   </a:t>
            </a:r>
            <a:r>
              <a:rPr lang="en-US" sz="2900" dirty="0" smtClean="0"/>
              <a:t>(0.10 = good / 2.0 = moderate / 20.0 = heavy)</a:t>
            </a:r>
          </a:p>
          <a:p>
            <a:r>
              <a:rPr lang="en-US" sz="2900" b="1" dirty="0" err="1" smtClean="0"/>
              <a:t>Elc</a:t>
            </a:r>
            <a:r>
              <a:rPr lang="en-US" sz="2900" b="1" dirty="0" smtClean="0"/>
              <a:t> </a:t>
            </a:r>
            <a:r>
              <a:rPr lang="en-US" sz="2900" b="1" dirty="0" err="1" smtClean="0"/>
              <a:t>Flx</a:t>
            </a:r>
            <a:r>
              <a:rPr lang="en-US" sz="2900" b="1" dirty="0" smtClean="0"/>
              <a:t>   </a:t>
            </a:r>
            <a:r>
              <a:rPr lang="en-US" sz="2900" dirty="0" smtClean="0"/>
              <a:t>(1000 = little impact / &gt;1000= heavy impact)</a:t>
            </a:r>
          </a:p>
          <a:p>
            <a:r>
              <a:rPr lang="en-US" sz="2900" b="1" dirty="0" smtClean="0"/>
              <a:t>SW  </a:t>
            </a:r>
            <a:r>
              <a:rPr lang="en-US" sz="2900" dirty="0" smtClean="0"/>
              <a:t> (100 = good / 500 = moderate / 700 = disruptive)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D:\Pictures\Ham pics\Propogation talk\New Picture.png"/>
          <p:cNvPicPr>
            <a:picLocks noGrp="1" noChangeAspect="1" noChangeArrowheads="1"/>
          </p:cNvPicPr>
          <p:nvPr>
            <p:ph idx="1"/>
          </p:nvPr>
        </p:nvPicPr>
        <p:blipFill>
          <a:blip r:embed="rId2" cstate="print"/>
          <a:srcRect/>
          <a:stretch>
            <a:fillRect/>
          </a:stretch>
        </p:blipFill>
        <p:spPr bwMode="auto">
          <a:xfrm>
            <a:off x="268920" y="1905000"/>
            <a:ext cx="8562348" cy="4343400"/>
          </a:xfrm>
          <a:prstGeom prst="rect">
            <a:avLst/>
          </a:prstGeom>
          <a:noFill/>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critical</a:t>
            </a:r>
            <a:endParaRPr lang="en-US" sz="9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0" y="3886200"/>
            <a:ext cx="1219200" cy="523220"/>
          </a:xfrm>
          <a:prstGeom prst="rect">
            <a:avLst/>
          </a:prstGeom>
          <a:noFill/>
        </p:spPr>
        <p:txBody>
          <a:bodyPr wrap="square" rtlCol="0">
            <a:spAutoFit/>
          </a:bodyPr>
          <a:lstStyle/>
          <a:p>
            <a:r>
              <a:rPr lang="en-US" sz="2800" dirty="0" smtClean="0"/>
              <a:t>END</a:t>
            </a:r>
            <a:endParaRPr lang="en-US" sz="2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2728"/>
          </a:xfrm>
        </p:spPr>
        <p:txBody>
          <a:bodyPr>
            <a:normAutofit fontScale="90000"/>
          </a:bodyPr>
          <a:lstStyle/>
          <a:p>
            <a:r>
              <a:rPr lang="en-US" dirty="0" smtClean="0"/>
              <a:t>K=1.3, SS 74, SF 135, 6:30 am, 40m </a:t>
            </a:r>
            <a:r>
              <a:rPr lang="en-US" dirty="0" err="1" smtClean="0"/>
              <a:t>Vert</a:t>
            </a:r>
            <a:r>
              <a:rPr lang="en-US" dirty="0" smtClean="0"/>
              <a:t>, 35W, PSK Reporter     10/30/23</a:t>
            </a:r>
            <a:endParaRPr lang="en-US" dirty="0"/>
          </a:p>
        </p:txBody>
      </p:sp>
      <p:pic>
        <p:nvPicPr>
          <p:cNvPr id="4" name="Picture 3"/>
          <p:cNvPicPr/>
          <p:nvPr/>
        </p:nvPicPr>
        <p:blipFill>
          <a:blip r:embed="rId2" cstate="print"/>
          <a:srcRect/>
          <a:stretch>
            <a:fillRect/>
          </a:stretch>
        </p:blipFill>
        <p:spPr bwMode="auto">
          <a:xfrm>
            <a:off x="304800" y="1600200"/>
            <a:ext cx="85344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227/15min  7:20 am</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304800" y="1828800"/>
            <a:ext cx="85344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141/15min</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365760" y="1828800"/>
            <a:ext cx="8300719" cy="4460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264/15min</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552342" y="1774825"/>
            <a:ext cx="8210658" cy="462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Minutes Later</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457200" y="1823774"/>
            <a:ext cx="8229600" cy="45280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Critical Angle at one Frequency</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533400" y="1143000"/>
            <a:ext cx="8153400" cy="5362560"/>
          </a:xfrm>
          <a:prstGeom prst="rect">
            <a:avLst/>
          </a:prstGeom>
          <a:noFill/>
          <a:ln w="9525">
            <a:noFill/>
            <a:miter lim="800000"/>
            <a:headEnd/>
            <a:tailEnd/>
          </a:ln>
          <a:effectLst/>
        </p:spPr>
      </p:pic>
      <p:sp>
        <p:nvSpPr>
          <p:cNvPr id="5" name="TextBox 4"/>
          <p:cNvSpPr txBox="1"/>
          <p:nvPr/>
        </p:nvSpPr>
        <p:spPr>
          <a:xfrm>
            <a:off x="381000" y="6477000"/>
            <a:ext cx="1219200" cy="230832"/>
          </a:xfrm>
          <a:prstGeom prst="rect">
            <a:avLst/>
          </a:prstGeom>
          <a:noFill/>
        </p:spPr>
        <p:txBody>
          <a:bodyPr wrap="square" rtlCol="0">
            <a:spAutoFit/>
          </a:bodyPr>
          <a:lstStyle/>
          <a:p>
            <a:r>
              <a:rPr lang="en-US" sz="900" dirty="0" smtClean="0"/>
              <a:t>layers</a:t>
            </a:r>
            <a:endParaRPr lang="en-US" sz="9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Night Layers</a:t>
            </a:r>
            <a:endParaRPr lang="en-US" dirty="0"/>
          </a:p>
        </p:txBody>
      </p:sp>
      <p:sp>
        <p:nvSpPr>
          <p:cNvPr id="3" name="Content Placeholder 2"/>
          <p:cNvSpPr>
            <a:spLocks noGrp="1"/>
          </p:cNvSpPr>
          <p:nvPr>
            <p:ph idx="1"/>
          </p:nvPr>
        </p:nvSpPr>
        <p:spPr/>
        <p:txBody>
          <a:bodyPr/>
          <a:lstStyle/>
          <a:p>
            <a:endParaRPr lang="en-US" dirty="0"/>
          </a:p>
        </p:txBody>
      </p:sp>
      <p:pic>
        <p:nvPicPr>
          <p:cNvPr id="7173" name="Picture 5"/>
          <p:cNvPicPr>
            <a:picLocks noChangeAspect="1" noChangeArrowheads="1"/>
          </p:cNvPicPr>
          <p:nvPr/>
        </p:nvPicPr>
        <p:blipFill>
          <a:blip r:embed="rId2" cstate="print"/>
          <a:srcRect/>
          <a:stretch>
            <a:fillRect/>
          </a:stretch>
        </p:blipFill>
        <p:spPr bwMode="auto">
          <a:xfrm>
            <a:off x="533400" y="1143000"/>
            <a:ext cx="8001000" cy="5278438"/>
          </a:xfrm>
          <a:prstGeom prst="rect">
            <a:avLst/>
          </a:prstGeom>
          <a:noFill/>
          <a:ln w="9525">
            <a:noFill/>
            <a:miter lim="800000"/>
            <a:headEnd/>
            <a:tailEnd/>
          </a:ln>
          <a:effectLst/>
        </p:spPr>
      </p:pic>
      <p:sp>
        <p:nvSpPr>
          <p:cNvPr id="5" name="TextBox 4"/>
          <p:cNvSpPr txBox="1"/>
          <p:nvPr/>
        </p:nvSpPr>
        <p:spPr>
          <a:xfrm>
            <a:off x="304800" y="6400800"/>
            <a:ext cx="1219200" cy="230832"/>
          </a:xfrm>
          <a:prstGeom prst="rect">
            <a:avLst/>
          </a:prstGeom>
          <a:noFill/>
        </p:spPr>
        <p:txBody>
          <a:bodyPr wrap="square" rtlCol="0">
            <a:spAutoFit/>
          </a:bodyPr>
          <a:lstStyle/>
          <a:p>
            <a:r>
              <a:rPr lang="en-US" sz="900" dirty="0" smtClean="0"/>
              <a:t>Day night</a:t>
            </a:r>
            <a:endParaRPr lang="en-US" sz="9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381000" y="228600"/>
            <a:ext cx="8382589" cy="6178379"/>
          </a:xfrm>
          <a:prstGeom prst="rect">
            <a:avLst/>
          </a:prstGeom>
          <a:noFill/>
          <a:ln w="9525">
            <a:noFill/>
            <a:miter lim="800000"/>
            <a:headEnd/>
            <a:tailEnd/>
          </a:ln>
          <a:effectLst/>
        </p:spPr>
      </p:pic>
      <p:sp>
        <p:nvSpPr>
          <p:cNvPr id="5" name="TextBox 4"/>
          <p:cNvSpPr txBox="1"/>
          <p:nvPr/>
        </p:nvSpPr>
        <p:spPr>
          <a:xfrm>
            <a:off x="381000" y="6477000"/>
            <a:ext cx="1219200" cy="230832"/>
          </a:xfrm>
          <a:prstGeom prst="rect">
            <a:avLst/>
          </a:prstGeom>
          <a:noFill/>
        </p:spPr>
        <p:txBody>
          <a:bodyPr wrap="square" rtlCol="0">
            <a:spAutoFit/>
          </a:bodyPr>
          <a:lstStyle/>
          <a:p>
            <a:r>
              <a:rPr lang="en-US" sz="900" dirty="0" smtClean="0"/>
              <a:t>Closer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381000" y="838200"/>
            <a:ext cx="8281055" cy="5380038"/>
          </a:xfrm>
          <a:prstGeom prst="rect">
            <a:avLst/>
          </a:prstGeom>
          <a:noFill/>
          <a:ln w="9525">
            <a:noFill/>
            <a:miter lim="800000"/>
            <a:headEnd/>
            <a:tailEnd/>
          </a:ln>
          <a:effectLst/>
        </p:spPr>
      </p:pic>
      <p:sp>
        <p:nvSpPr>
          <p:cNvPr id="5" name="TextBox 4"/>
          <p:cNvSpPr txBox="1"/>
          <p:nvPr/>
        </p:nvSpPr>
        <p:spPr>
          <a:xfrm>
            <a:off x="381000" y="6324600"/>
            <a:ext cx="1219200" cy="230832"/>
          </a:xfrm>
          <a:prstGeom prst="rect">
            <a:avLst/>
          </a:prstGeom>
          <a:noFill/>
        </p:spPr>
        <p:txBody>
          <a:bodyPr wrap="square" rtlCol="0">
            <a:spAutoFit/>
          </a:bodyPr>
          <a:lstStyle/>
          <a:p>
            <a:r>
              <a:rPr lang="en-US" sz="900" dirty="0" smtClean="0"/>
              <a:t>cycles</a:t>
            </a:r>
            <a:endParaRPr lang="en-US" sz="9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228600" y="2362200"/>
            <a:ext cx="8763000" cy="4119806"/>
          </a:xfrm>
          <a:prstGeom prst="rect">
            <a:avLst/>
          </a:prstGeom>
          <a:noFill/>
          <a:ln w="9525">
            <a:noFill/>
            <a:miter lim="800000"/>
            <a:headEnd/>
            <a:tailEnd/>
          </a:ln>
          <a:effectLst/>
        </p:spPr>
      </p:pic>
      <p:sp>
        <p:nvSpPr>
          <p:cNvPr id="4" name="TextBox 3"/>
          <p:cNvSpPr txBox="1"/>
          <p:nvPr/>
        </p:nvSpPr>
        <p:spPr>
          <a:xfrm>
            <a:off x="381000" y="6477000"/>
            <a:ext cx="1219200" cy="230832"/>
          </a:xfrm>
          <a:prstGeom prst="rect">
            <a:avLst/>
          </a:prstGeom>
          <a:noFill/>
        </p:spPr>
        <p:txBody>
          <a:bodyPr wrap="square" rtlCol="0">
            <a:spAutoFit/>
          </a:bodyPr>
          <a:lstStyle/>
          <a:p>
            <a:r>
              <a:rPr lang="en-US" sz="900" dirty="0" smtClean="0"/>
              <a:t>Sun spots</a:t>
            </a:r>
            <a:endParaRPr lang="en-US" sz="9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4021</TotalTime>
  <Words>1061</Words>
  <Application>Microsoft Office PowerPoint</Application>
  <PresentationFormat>On-screen Show (4:3)</PresentationFormat>
  <Paragraphs>128</Paragraphs>
  <Slides>45</Slides>
  <Notes>2</Notes>
  <HiddenSlides>0</HiddenSlides>
  <MMClips>1</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Module</vt:lpstr>
      <vt:lpstr>HF Propagation and the Sun</vt:lpstr>
      <vt:lpstr>How We Get From Here to There</vt:lpstr>
      <vt:lpstr>Bending waves and skip</vt:lpstr>
      <vt:lpstr>Slide 4</vt:lpstr>
      <vt:lpstr>Critical Angle at one Frequency</vt:lpstr>
      <vt:lpstr>Day Night Layers</vt:lpstr>
      <vt:lpstr>Slide 7</vt:lpstr>
      <vt:lpstr>Slide 8</vt:lpstr>
      <vt:lpstr>Slide 9</vt:lpstr>
      <vt:lpstr>Sun Spots and Magnetic Fields</vt:lpstr>
      <vt:lpstr>Earth’s Magnetic Field Lines</vt:lpstr>
      <vt:lpstr>Solar Wind and CMEs</vt:lpstr>
      <vt:lpstr>Slide 13</vt:lpstr>
      <vt:lpstr>Van Allen Radiation Belts</vt:lpstr>
      <vt:lpstr>Slide 15</vt:lpstr>
      <vt:lpstr>Degrades Propagation</vt:lpstr>
      <vt:lpstr>What affects Radio Propagation?</vt:lpstr>
      <vt:lpstr>Slide 18</vt:lpstr>
      <vt:lpstr>Slide 19</vt:lpstr>
      <vt:lpstr>Solar Wind = Plasma</vt:lpstr>
      <vt:lpstr>CME</vt:lpstr>
      <vt:lpstr>Slide 22</vt:lpstr>
      <vt:lpstr>Slide 23</vt:lpstr>
      <vt:lpstr>Slide 24</vt:lpstr>
      <vt:lpstr>K  index</vt:lpstr>
      <vt:lpstr>K  index</vt:lpstr>
      <vt:lpstr>Double CME Impact / Strong Storm in Progress</vt:lpstr>
      <vt:lpstr>Slide 28</vt:lpstr>
      <vt:lpstr>X-Rays</vt:lpstr>
      <vt:lpstr>Solar Flare with wavelength filters</vt:lpstr>
      <vt:lpstr>DRAP</vt:lpstr>
      <vt:lpstr>Critical Frequency &amp; MUF</vt:lpstr>
      <vt:lpstr>MUF vs. Elevation angle (range)</vt:lpstr>
      <vt:lpstr>NVIS vs. Takeoff Angle</vt:lpstr>
      <vt:lpstr>Slide 35</vt:lpstr>
      <vt:lpstr>Slide 36</vt:lpstr>
      <vt:lpstr>Slide 37</vt:lpstr>
      <vt:lpstr>Slide 38</vt:lpstr>
      <vt:lpstr>The Nut Shell</vt:lpstr>
      <vt:lpstr>Slide 40</vt:lpstr>
      <vt:lpstr>K=1.3, SS 74, SF 135, 6:30 am, 40m Vert, 35W, PSK Reporter     10/30/23</vt:lpstr>
      <vt:lpstr>227/15min  7:20 am</vt:lpstr>
      <vt:lpstr>141/15min</vt:lpstr>
      <vt:lpstr>264/15min</vt:lpstr>
      <vt:lpstr>A Few Minutes Later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HF Propagation and the Sun</dc:title>
  <dc:creator>Ed</dc:creator>
  <cp:lastModifiedBy>Ed Erny</cp:lastModifiedBy>
  <cp:revision>42</cp:revision>
  <dcterms:created xsi:type="dcterms:W3CDTF">2023-11-13T18:16:19Z</dcterms:created>
  <dcterms:modified xsi:type="dcterms:W3CDTF">2023-12-02T02:09:52Z</dcterms:modified>
</cp:coreProperties>
</file>