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6" r:id="rId4"/>
    <p:sldId id="257" r:id="rId5"/>
    <p:sldId id="258" r:id="rId6"/>
    <p:sldId id="259" r:id="rId7"/>
    <p:sldId id="260" r:id="rId8"/>
    <p:sldId id="261" r:id="rId9"/>
    <p:sldId id="262" r:id="rId10"/>
    <p:sldId id="263" r:id="rId11"/>
    <p:sldId id="264" r:id="rId12"/>
    <p:sldId id="265" r:id="rId13"/>
    <p:sldId id="266" r:id="rId14"/>
    <p:sldId id="270" r:id="rId15"/>
    <p:sldId id="267" r:id="rId16"/>
    <p:sldId id="268" r:id="rId17"/>
    <p:sldId id="269"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0" d="100"/>
          <a:sy n="110" d="100"/>
        </p:scale>
        <p:origin x="5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9D4B-4A56-0AF4-A07C-1E4D8AC0D1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99347-65B8-D5AD-D3AA-C5658AD6A5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B97DE6-0A22-0E99-7529-72957588F4BF}"/>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5" name="Footer Placeholder 4">
            <a:extLst>
              <a:ext uri="{FF2B5EF4-FFF2-40B4-BE49-F238E27FC236}">
                <a16:creationId xmlns:a16="http://schemas.microsoft.com/office/drawing/2014/main" id="{2E9FA53C-3FDB-292D-C261-D74876D0E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66233-6756-E35D-C77A-D3E494E6562B}"/>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107133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A09E-02AC-6139-AE99-FD16CBFF16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879D5F-D03A-A6EF-94E6-1DAA15967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A9F9C-C45A-F247-5376-940CBFCDCB50}"/>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5" name="Footer Placeholder 4">
            <a:extLst>
              <a:ext uri="{FF2B5EF4-FFF2-40B4-BE49-F238E27FC236}">
                <a16:creationId xmlns:a16="http://schemas.microsoft.com/office/drawing/2014/main" id="{026EBE5F-C4FE-31D4-C84F-9B8559457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70203-1210-64A2-3647-7E95331003D7}"/>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308988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4BB05-BDD1-93CE-45A4-D7A79110CE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098D0D-9DE7-08CD-DEDB-429F95A3FE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32117D-0D8A-74B6-D2D1-C8B6F12FC6B8}"/>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5" name="Footer Placeholder 4">
            <a:extLst>
              <a:ext uri="{FF2B5EF4-FFF2-40B4-BE49-F238E27FC236}">
                <a16:creationId xmlns:a16="http://schemas.microsoft.com/office/drawing/2014/main" id="{83FE9F8F-0994-C004-3DD8-72D98E96E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3C628-9178-B87A-8967-41B446F910DF}"/>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252484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78E5-B3F4-C2B0-6D2F-1A58B5361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A9250-ED64-FB1C-3FD8-BDE8EE4EE9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59CE0-F83F-B1A0-2259-7D31687C97A6}"/>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5" name="Footer Placeholder 4">
            <a:extLst>
              <a:ext uri="{FF2B5EF4-FFF2-40B4-BE49-F238E27FC236}">
                <a16:creationId xmlns:a16="http://schemas.microsoft.com/office/drawing/2014/main" id="{F2E7B8BA-CF9F-A225-1FA2-C75BB4FE8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3CEF5-530C-CFCF-38F1-9FB68773A524}"/>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353773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F1A7-A6FC-004D-4DC0-CC5EC158C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307BF6-5115-6F82-C885-B3C180632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74D9A-BC89-057B-C495-BF4913F81A85}"/>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5" name="Footer Placeholder 4">
            <a:extLst>
              <a:ext uri="{FF2B5EF4-FFF2-40B4-BE49-F238E27FC236}">
                <a16:creationId xmlns:a16="http://schemas.microsoft.com/office/drawing/2014/main" id="{9570197F-4B72-6CB5-999E-8E5E569B8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5E5D5-E18E-3F6C-C43A-9A518BAEA649}"/>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141357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0FA4-4A52-344B-A4A7-0D5F2FFC8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EF9C8-C07F-12E3-4BFD-53AD9C450F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512E92-68C0-B4DA-F7D8-BECCAD1CA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FB02C-6675-7671-58ED-0CDEE391AC62}"/>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6" name="Footer Placeholder 5">
            <a:extLst>
              <a:ext uri="{FF2B5EF4-FFF2-40B4-BE49-F238E27FC236}">
                <a16:creationId xmlns:a16="http://schemas.microsoft.com/office/drawing/2014/main" id="{6E1F757D-1036-1C57-FDEE-B8DF268EE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961D47-A1DB-425C-EF08-E48C24949B82}"/>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148352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6008-F741-A44F-884B-74E22F0794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F25C0-BC79-1FDD-13D9-AD731DE62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54003-049C-A709-ED08-7C4FCF795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B2CB14-32CB-C1AB-F66F-FD2009430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738D92-DFA7-1D42-7D15-626A21ACB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1449C-F025-9330-53BE-CB08D214FC51}"/>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8" name="Footer Placeholder 7">
            <a:extLst>
              <a:ext uri="{FF2B5EF4-FFF2-40B4-BE49-F238E27FC236}">
                <a16:creationId xmlns:a16="http://schemas.microsoft.com/office/drawing/2014/main" id="{B29C50DB-D8BE-5BD5-F444-8C4A14D78B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7B6DF-59A5-419A-3AE4-55090E77FC08}"/>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116626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0BD7-890F-1D79-2ED5-6125F662FC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F925AE-93BB-DEA9-2E4C-A6CBCF21D59B}"/>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4" name="Footer Placeholder 3">
            <a:extLst>
              <a:ext uri="{FF2B5EF4-FFF2-40B4-BE49-F238E27FC236}">
                <a16:creationId xmlns:a16="http://schemas.microsoft.com/office/drawing/2014/main" id="{7723DC31-7C02-64E8-3CF5-7DC127431D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971F73-D336-2AA1-53FA-5175E4D9D567}"/>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2668148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A8D60F-B696-4908-C3B5-E22536F1A833}"/>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3" name="Footer Placeholder 2">
            <a:extLst>
              <a:ext uri="{FF2B5EF4-FFF2-40B4-BE49-F238E27FC236}">
                <a16:creationId xmlns:a16="http://schemas.microsoft.com/office/drawing/2014/main" id="{2EC4AAF3-3E79-805D-6F78-DAB91786B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EB33B-C062-6695-0E63-59CA338F0C13}"/>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260563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0BB70-C63E-47A7-9F44-565A162B5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FEDF9A-FEA7-A2E2-765A-36CF907CE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F852A-2D74-DFA3-A0AD-590F52501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3B94-1558-B266-B2C9-BF01121C96A1}"/>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6" name="Footer Placeholder 5">
            <a:extLst>
              <a:ext uri="{FF2B5EF4-FFF2-40B4-BE49-F238E27FC236}">
                <a16:creationId xmlns:a16="http://schemas.microsoft.com/office/drawing/2014/main" id="{95437BBF-8E61-A72D-3497-440C8CE2F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9DB04-A9C7-88B7-A460-4DB2922723AB}"/>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338442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E35BD-D9A4-9EE3-1CBF-3C082B8A0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0D9D3-8CAD-C172-796D-A016B48CC1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46CEBD-2C91-52B6-5598-6153F3433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3DFA92-84C2-14A8-3AF4-9D26A45DBBD3}"/>
              </a:ext>
            </a:extLst>
          </p:cNvPr>
          <p:cNvSpPr>
            <a:spLocks noGrp="1"/>
          </p:cNvSpPr>
          <p:nvPr>
            <p:ph type="dt" sz="half" idx="10"/>
          </p:nvPr>
        </p:nvSpPr>
        <p:spPr/>
        <p:txBody>
          <a:bodyPr/>
          <a:lstStyle/>
          <a:p>
            <a:fld id="{0412AD02-C52D-4588-9A6F-DC04FE43AF19}" type="datetimeFigureOut">
              <a:rPr lang="en-US" smtClean="0"/>
              <a:t>10/30/2023</a:t>
            </a:fld>
            <a:endParaRPr lang="en-US"/>
          </a:p>
        </p:txBody>
      </p:sp>
      <p:sp>
        <p:nvSpPr>
          <p:cNvPr id="6" name="Footer Placeholder 5">
            <a:extLst>
              <a:ext uri="{FF2B5EF4-FFF2-40B4-BE49-F238E27FC236}">
                <a16:creationId xmlns:a16="http://schemas.microsoft.com/office/drawing/2014/main" id="{C3B77D5B-BBB0-0D74-0AEB-36C579BAF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FCFE7-C161-5924-961E-0B5A2F5F5FE9}"/>
              </a:ext>
            </a:extLst>
          </p:cNvPr>
          <p:cNvSpPr>
            <a:spLocks noGrp="1"/>
          </p:cNvSpPr>
          <p:nvPr>
            <p:ph type="sldNum" sz="quarter" idx="12"/>
          </p:nvPr>
        </p:nvSpPr>
        <p:spPr/>
        <p:txBody>
          <a:bodyPr/>
          <a:lstStyle/>
          <a:p>
            <a:fld id="{7A464E54-A87F-469D-B392-748431384581}" type="slidenum">
              <a:rPr lang="en-US" smtClean="0"/>
              <a:t>‹#›</a:t>
            </a:fld>
            <a:endParaRPr lang="en-US"/>
          </a:p>
        </p:txBody>
      </p:sp>
    </p:spTree>
    <p:extLst>
      <p:ext uri="{BB962C8B-B14F-4D97-AF65-F5344CB8AC3E}">
        <p14:creationId xmlns:p14="http://schemas.microsoft.com/office/powerpoint/2010/main" val="18004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77A539-C15C-0ED3-C587-881ADEAFC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EAEB68-5C3E-F73C-9EFE-DDF7738AB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C606D-B3B8-0C87-41D4-F9FDFC394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2AD02-C52D-4588-9A6F-DC04FE43AF19}" type="datetimeFigureOut">
              <a:rPr lang="en-US" smtClean="0"/>
              <a:t>10/30/2023</a:t>
            </a:fld>
            <a:endParaRPr lang="en-US"/>
          </a:p>
        </p:txBody>
      </p:sp>
      <p:sp>
        <p:nvSpPr>
          <p:cNvPr id="5" name="Footer Placeholder 4">
            <a:extLst>
              <a:ext uri="{FF2B5EF4-FFF2-40B4-BE49-F238E27FC236}">
                <a16:creationId xmlns:a16="http://schemas.microsoft.com/office/drawing/2014/main" id="{851A47C1-6D67-A77D-1977-3A9BECB47B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281008-F3DE-276B-18F6-82FA8231E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64E54-A87F-469D-B392-748431384581}" type="slidenum">
              <a:rPr lang="en-US" smtClean="0"/>
              <a:t>‹#›</a:t>
            </a:fld>
            <a:endParaRPr lang="en-US"/>
          </a:p>
        </p:txBody>
      </p:sp>
    </p:spTree>
    <p:extLst>
      <p:ext uri="{BB962C8B-B14F-4D97-AF65-F5344CB8AC3E}">
        <p14:creationId xmlns:p14="http://schemas.microsoft.com/office/powerpoint/2010/main" val="1312944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D8158-5BC0-7E03-895E-00CF23047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972800" cy="6858000"/>
          </a:xfrm>
          <a:prstGeom prst="rect">
            <a:avLst/>
          </a:prstGeom>
        </p:spPr>
      </p:pic>
    </p:spTree>
    <p:extLst>
      <p:ext uri="{BB962C8B-B14F-4D97-AF65-F5344CB8AC3E}">
        <p14:creationId xmlns:p14="http://schemas.microsoft.com/office/powerpoint/2010/main" val="60102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237CD0-AE51-C324-6E11-AC90F2DC9F85}"/>
              </a:ext>
            </a:extLst>
          </p:cNvPr>
          <p:cNvSpPr txBox="1"/>
          <p:nvPr/>
        </p:nvSpPr>
        <p:spPr>
          <a:xfrm>
            <a:off x="4698671" y="427512"/>
            <a:ext cx="5292435" cy="646331"/>
          </a:xfrm>
          <a:prstGeom prst="rect">
            <a:avLst/>
          </a:prstGeom>
          <a:noFill/>
        </p:spPr>
        <p:txBody>
          <a:bodyPr wrap="square" rtlCol="0">
            <a:spAutoFit/>
          </a:bodyPr>
          <a:lstStyle/>
          <a:p>
            <a:r>
              <a:rPr lang="en-US" dirty="0"/>
              <a:t>Solar-</a:t>
            </a:r>
            <a:r>
              <a:rPr lang="en-US" dirty="0" err="1"/>
              <a:t>Terrestial</a:t>
            </a:r>
            <a:r>
              <a:rPr lang="en-US" dirty="0"/>
              <a:t> Data</a:t>
            </a:r>
          </a:p>
          <a:p>
            <a:endParaRPr lang="en-US" dirty="0"/>
          </a:p>
        </p:txBody>
      </p:sp>
      <p:pic>
        <p:nvPicPr>
          <p:cNvPr id="4" name="Picture 3">
            <a:extLst>
              <a:ext uri="{FF2B5EF4-FFF2-40B4-BE49-F238E27FC236}">
                <a16:creationId xmlns:a16="http://schemas.microsoft.com/office/drawing/2014/main" id="{840F8B13-1C9B-C4D6-C79A-4B2C8716E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578" y="1448790"/>
            <a:ext cx="2436575" cy="4289858"/>
          </a:xfrm>
          <a:prstGeom prst="rect">
            <a:avLst/>
          </a:prstGeom>
        </p:spPr>
      </p:pic>
      <p:sp>
        <p:nvSpPr>
          <p:cNvPr id="5" name="TextBox 4">
            <a:extLst>
              <a:ext uri="{FF2B5EF4-FFF2-40B4-BE49-F238E27FC236}">
                <a16:creationId xmlns:a16="http://schemas.microsoft.com/office/drawing/2014/main" id="{BEB5D06F-1BCE-39A6-0102-B75DD25160EC}"/>
              </a:ext>
            </a:extLst>
          </p:cNvPr>
          <p:cNvSpPr txBox="1"/>
          <p:nvPr/>
        </p:nvSpPr>
        <p:spPr>
          <a:xfrm>
            <a:off x="316675" y="1448790"/>
            <a:ext cx="4172937" cy="2308324"/>
          </a:xfrm>
          <a:prstGeom prst="rect">
            <a:avLst/>
          </a:prstGeom>
          <a:noFill/>
        </p:spPr>
        <p:txBody>
          <a:bodyPr wrap="none" rtlCol="0">
            <a:spAutoFit/>
          </a:bodyPr>
          <a:lstStyle/>
          <a:p>
            <a:r>
              <a:rPr lang="en-US" dirty="0">
                <a:highlight>
                  <a:srgbClr val="00FF00"/>
                </a:highlight>
              </a:rPr>
              <a:t>SFI or Solar Flux Index </a:t>
            </a:r>
            <a:r>
              <a:rPr lang="en-US" dirty="0"/>
              <a:t>is the amount of</a:t>
            </a:r>
          </a:p>
          <a:p>
            <a:r>
              <a:rPr lang="en-US" dirty="0"/>
              <a:t>Solar radio noise measured at 2800 MHz</a:t>
            </a:r>
          </a:p>
          <a:p>
            <a:r>
              <a:rPr lang="en-US" dirty="0"/>
              <a:t>and is updated daily.  The SFI gives us an </a:t>
            </a:r>
          </a:p>
          <a:p>
            <a:r>
              <a:rPr lang="en-US" dirty="0"/>
              <a:t>Idea of how will the ionospheric  F layer</a:t>
            </a:r>
          </a:p>
          <a:p>
            <a:r>
              <a:rPr lang="en-US" dirty="0"/>
              <a:t>can support radio communication on HF,</a:t>
            </a:r>
          </a:p>
          <a:p>
            <a:r>
              <a:rPr lang="en-US" dirty="0"/>
              <a:t>And more especially on 20 meters through</a:t>
            </a:r>
          </a:p>
          <a:p>
            <a:r>
              <a:rPr lang="en-US" dirty="0"/>
              <a:t>10 meters.</a:t>
            </a:r>
          </a:p>
          <a:p>
            <a:r>
              <a:rPr lang="en-US" dirty="0"/>
              <a:t>(70 = poor / 160 = good / 280 = fabulous)</a:t>
            </a:r>
          </a:p>
        </p:txBody>
      </p:sp>
      <p:sp>
        <p:nvSpPr>
          <p:cNvPr id="7" name="TextBox 6">
            <a:extLst>
              <a:ext uri="{FF2B5EF4-FFF2-40B4-BE49-F238E27FC236}">
                <a16:creationId xmlns:a16="http://schemas.microsoft.com/office/drawing/2014/main" id="{B8DC2A67-45E1-46E9-904E-A1C8369FAECE}"/>
              </a:ext>
            </a:extLst>
          </p:cNvPr>
          <p:cNvSpPr txBox="1"/>
          <p:nvPr/>
        </p:nvSpPr>
        <p:spPr>
          <a:xfrm>
            <a:off x="7646276" y="1584434"/>
            <a:ext cx="4059621" cy="2308324"/>
          </a:xfrm>
          <a:prstGeom prst="rect">
            <a:avLst/>
          </a:prstGeom>
          <a:noFill/>
        </p:spPr>
        <p:txBody>
          <a:bodyPr wrap="square" rtlCol="0">
            <a:spAutoFit/>
          </a:bodyPr>
          <a:lstStyle/>
          <a:p>
            <a:r>
              <a:rPr lang="en-US" dirty="0">
                <a:highlight>
                  <a:srgbClr val="00FF00"/>
                </a:highlight>
              </a:rPr>
              <a:t>SN or Sunspot number  </a:t>
            </a:r>
            <a:r>
              <a:rPr lang="en-US" dirty="0"/>
              <a:t>is a calculation that is roughly 10 X the number of sunspot groups facing us +  the number of individual sunspots facing us, and is updated daily. The SN typically follows the SFI, and offers another indicator of F layer ionization.</a:t>
            </a:r>
          </a:p>
          <a:p>
            <a:r>
              <a:rPr lang="en-US" dirty="0"/>
              <a:t>( 2 = poor /  90 = good  / 220 fabulous )</a:t>
            </a:r>
          </a:p>
        </p:txBody>
      </p:sp>
      <p:sp>
        <p:nvSpPr>
          <p:cNvPr id="6" name="TextBox 5">
            <a:extLst>
              <a:ext uri="{FF2B5EF4-FFF2-40B4-BE49-F238E27FC236}">
                <a16:creationId xmlns:a16="http://schemas.microsoft.com/office/drawing/2014/main" id="{CA0DA8C1-1143-A1D8-9869-8395447F51B1}"/>
              </a:ext>
            </a:extLst>
          </p:cNvPr>
          <p:cNvSpPr txBox="1"/>
          <p:nvPr/>
        </p:nvSpPr>
        <p:spPr>
          <a:xfrm>
            <a:off x="465084" y="4150851"/>
            <a:ext cx="3870433" cy="2308324"/>
          </a:xfrm>
          <a:prstGeom prst="rect">
            <a:avLst/>
          </a:prstGeom>
          <a:noFill/>
        </p:spPr>
        <p:txBody>
          <a:bodyPr wrap="square" rtlCol="0">
            <a:spAutoFit/>
          </a:bodyPr>
          <a:lstStyle/>
          <a:p>
            <a:r>
              <a:rPr lang="en-US" dirty="0">
                <a:highlight>
                  <a:srgbClr val="00FF00"/>
                </a:highlight>
              </a:rPr>
              <a:t>Ap index </a:t>
            </a:r>
            <a:r>
              <a:rPr lang="en-US" dirty="0"/>
              <a:t>is the a daily average   long-term stability of Earth’s magnetic field, the subscript ‘P’ means planetary, or average from several location around the earth.  </a:t>
            </a:r>
          </a:p>
          <a:p>
            <a:r>
              <a:rPr lang="en-US" dirty="0"/>
              <a:t>(4 = calm /  40 = minor storm / 80 = severe)</a:t>
            </a:r>
          </a:p>
          <a:p>
            <a:endParaRPr lang="en-US" dirty="0"/>
          </a:p>
        </p:txBody>
      </p:sp>
      <p:sp>
        <p:nvSpPr>
          <p:cNvPr id="8" name="TextBox 7">
            <a:extLst>
              <a:ext uri="{FF2B5EF4-FFF2-40B4-BE49-F238E27FC236}">
                <a16:creationId xmlns:a16="http://schemas.microsoft.com/office/drawing/2014/main" id="{85623184-0A33-C2ED-57D3-5EEAC5718533}"/>
              </a:ext>
            </a:extLst>
          </p:cNvPr>
          <p:cNvSpPr txBox="1"/>
          <p:nvPr/>
        </p:nvSpPr>
        <p:spPr>
          <a:xfrm>
            <a:off x="7843345" y="4532587"/>
            <a:ext cx="3641834" cy="2031325"/>
          </a:xfrm>
          <a:prstGeom prst="rect">
            <a:avLst/>
          </a:prstGeom>
          <a:noFill/>
        </p:spPr>
        <p:txBody>
          <a:bodyPr wrap="square" rtlCol="0">
            <a:spAutoFit/>
          </a:bodyPr>
          <a:lstStyle/>
          <a:p>
            <a:r>
              <a:rPr lang="en-US" dirty="0" err="1">
                <a:highlight>
                  <a:srgbClr val="00FF00"/>
                </a:highlight>
              </a:rPr>
              <a:t>Kp</a:t>
            </a:r>
            <a:r>
              <a:rPr lang="en-US" dirty="0">
                <a:highlight>
                  <a:srgbClr val="00FF00"/>
                </a:highlight>
              </a:rPr>
              <a:t>  index </a:t>
            </a:r>
            <a:r>
              <a:rPr lang="en-US" dirty="0"/>
              <a:t>is the daily average short-</a:t>
            </a:r>
          </a:p>
          <a:p>
            <a:r>
              <a:rPr lang="en-US" dirty="0"/>
              <a:t>Term stability of Earth’s magnetic field, the subscript ‘P’ means planetary, or averaged from several location around the earth.</a:t>
            </a:r>
          </a:p>
          <a:p>
            <a:r>
              <a:rPr lang="en-US" dirty="0"/>
              <a:t>( 1 = calm /  5 = minor storm /  7 = severe )</a:t>
            </a:r>
          </a:p>
        </p:txBody>
      </p:sp>
    </p:spTree>
    <p:extLst>
      <p:ext uri="{BB962C8B-B14F-4D97-AF65-F5344CB8AC3E}">
        <p14:creationId xmlns:p14="http://schemas.microsoft.com/office/powerpoint/2010/main" val="343545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1383CF-23F8-B68C-A535-8E9BA89007B5}"/>
              </a:ext>
            </a:extLst>
          </p:cNvPr>
          <p:cNvSpPr txBox="1"/>
          <p:nvPr/>
        </p:nvSpPr>
        <p:spPr>
          <a:xfrm>
            <a:off x="4832131" y="1150883"/>
            <a:ext cx="2155783" cy="646331"/>
          </a:xfrm>
          <a:prstGeom prst="rect">
            <a:avLst/>
          </a:prstGeom>
          <a:noFill/>
        </p:spPr>
        <p:txBody>
          <a:bodyPr wrap="none" rtlCol="0">
            <a:spAutoFit/>
          </a:bodyPr>
          <a:lstStyle/>
          <a:p>
            <a:r>
              <a:rPr lang="en-US" dirty="0"/>
              <a:t>Solar-Terrestrial Data</a:t>
            </a:r>
          </a:p>
          <a:p>
            <a:endParaRPr lang="en-US" dirty="0"/>
          </a:p>
        </p:txBody>
      </p:sp>
      <p:pic>
        <p:nvPicPr>
          <p:cNvPr id="4" name="Picture 3">
            <a:extLst>
              <a:ext uri="{FF2B5EF4-FFF2-40B4-BE49-F238E27FC236}">
                <a16:creationId xmlns:a16="http://schemas.microsoft.com/office/drawing/2014/main" id="{10120437-6559-B8AF-A7A6-77A021385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883" y="1686910"/>
            <a:ext cx="2919539" cy="3279228"/>
          </a:xfrm>
          <a:prstGeom prst="rect">
            <a:avLst/>
          </a:prstGeom>
        </p:spPr>
      </p:pic>
      <p:sp>
        <p:nvSpPr>
          <p:cNvPr id="5" name="TextBox 4">
            <a:extLst>
              <a:ext uri="{FF2B5EF4-FFF2-40B4-BE49-F238E27FC236}">
                <a16:creationId xmlns:a16="http://schemas.microsoft.com/office/drawing/2014/main" id="{6D7A3B7B-8532-8D43-8501-54265D52B3A8}"/>
              </a:ext>
            </a:extLst>
          </p:cNvPr>
          <p:cNvSpPr txBox="1"/>
          <p:nvPr/>
        </p:nvSpPr>
        <p:spPr>
          <a:xfrm>
            <a:off x="181303" y="1505607"/>
            <a:ext cx="3949263" cy="3970318"/>
          </a:xfrm>
          <a:prstGeom prst="rect">
            <a:avLst/>
          </a:prstGeom>
          <a:noFill/>
        </p:spPr>
        <p:txBody>
          <a:bodyPr wrap="square" rtlCol="0">
            <a:spAutoFit/>
          </a:bodyPr>
          <a:lstStyle/>
          <a:p>
            <a:r>
              <a:rPr lang="en-US" dirty="0">
                <a:highlight>
                  <a:srgbClr val="00FF00"/>
                </a:highlight>
              </a:rPr>
              <a:t>X-Rays </a:t>
            </a:r>
            <a:r>
              <a:rPr lang="en-US" dirty="0"/>
              <a:t>emissions most heavily impact the ionospheric D-layer, such that the </a:t>
            </a:r>
            <a:r>
              <a:rPr lang="en-US" dirty="0">
                <a:highlight>
                  <a:srgbClr val="FF0000"/>
                </a:highlight>
              </a:rPr>
              <a:t>stronger the radiation, the lower the ability of the radio waves to propagate by skywave refraction.  </a:t>
            </a:r>
            <a:r>
              <a:rPr lang="en-US" dirty="0"/>
              <a:t>The intensity of</a:t>
            </a:r>
          </a:p>
          <a:p>
            <a:r>
              <a:rPr lang="en-US" dirty="0"/>
              <a:t>X-ray radiation striking the atmosphere,</a:t>
            </a:r>
          </a:p>
          <a:p>
            <a:r>
              <a:rPr lang="en-US" dirty="0"/>
              <a:t>ranging from A0.0 to X9.9, is defined by a class (A, B, C, M, and X ), followed by a logarithmic </a:t>
            </a:r>
            <a:r>
              <a:rPr lang="en-US" dirty="0" err="1"/>
              <a:t>quanity</a:t>
            </a:r>
            <a:r>
              <a:rPr lang="en-US" dirty="0"/>
              <a:t> ( 0.0 to 9.9 ) that defines the intensity within the class,</a:t>
            </a:r>
          </a:p>
          <a:p>
            <a:r>
              <a:rPr lang="en-US" dirty="0"/>
              <a:t>updated eights a day.</a:t>
            </a:r>
          </a:p>
          <a:p>
            <a:r>
              <a:rPr lang="en-US" dirty="0"/>
              <a:t>( A1.1 = good /  C5.0 = moderate /  X2.3</a:t>
            </a:r>
          </a:p>
          <a:p>
            <a:r>
              <a:rPr lang="en-US" dirty="0"/>
              <a:t>= severe )</a:t>
            </a:r>
          </a:p>
          <a:p>
            <a:endParaRPr lang="en-US" dirty="0"/>
          </a:p>
        </p:txBody>
      </p:sp>
      <p:sp>
        <p:nvSpPr>
          <p:cNvPr id="6" name="TextBox 5">
            <a:extLst>
              <a:ext uri="{FF2B5EF4-FFF2-40B4-BE49-F238E27FC236}">
                <a16:creationId xmlns:a16="http://schemas.microsoft.com/office/drawing/2014/main" id="{3411105B-A39C-066D-FF0A-9D8897F95000}"/>
              </a:ext>
            </a:extLst>
          </p:cNvPr>
          <p:cNvSpPr txBox="1"/>
          <p:nvPr/>
        </p:nvSpPr>
        <p:spPr>
          <a:xfrm>
            <a:off x="7948739" y="1520215"/>
            <a:ext cx="3977875" cy="3416320"/>
          </a:xfrm>
          <a:prstGeom prst="rect">
            <a:avLst/>
          </a:prstGeom>
          <a:noFill/>
        </p:spPr>
        <p:txBody>
          <a:bodyPr wrap="square" rtlCol="0">
            <a:spAutoFit/>
          </a:bodyPr>
          <a:lstStyle/>
          <a:p>
            <a:r>
              <a:rPr lang="en-US" dirty="0">
                <a:highlight>
                  <a:srgbClr val="00FF00"/>
                </a:highlight>
              </a:rPr>
              <a:t>304A Angstroms </a:t>
            </a:r>
            <a:r>
              <a:rPr lang="en-US" dirty="0"/>
              <a:t>is the relative strength of  total solar radiation in the UV (ultraviolet) range, originating from the ionized Helium in the Sun’s photosphere, and often follows the SFI value.  The designation following the  304A value ( @ EVE, @ SOHO, @ SEM ) indicates the instrument used to take the measurement, and the value is updated hourly.</a:t>
            </a:r>
          </a:p>
          <a:p>
            <a:r>
              <a:rPr lang="en-US" dirty="0"/>
              <a:t>( 80 = poor / 150 = good / 240 = fabulous)</a:t>
            </a:r>
          </a:p>
        </p:txBody>
      </p:sp>
      <p:sp>
        <p:nvSpPr>
          <p:cNvPr id="7" name="TextBox 6">
            <a:extLst>
              <a:ext uri="{FF2B5EF4-FFF2-40B4-BE49-F238E27FC236}">
                <a16:creationId xmlns:a16="http://schemas.microsoft.com/office/drawing/2014/main" id="{0D5AAF36-84E6-A9E7-7C92-454592B5DF37}"/>
              </a:ext>
            </a:extLst>
          </p:cNvPr>
          <p:cNvSpPr txBox="1"/>
          <p:nvPr/>
        </p:nvSpPr>
        <p:spPr>
          <a:xfrm>
            <a:off x="181303" y="5411787"/>
            <a:ext cx="5322439" cy="1200329"/>
          </a:xfrm>
          <a:prstGeom prst="rect">
            <a:avLst/>
          </a:prstGeom>
          <a:noFill/>
        </p:spPr>
        <p:txBody>
          <a:bodyPr wrap="square" rtlCol="0">
            <a:spAutoFit/>
          </a:bodyPr>
          <a:lstStyle/>
          <a:p>
            <a:r>
              <a:rPr lang="en-US" dirty="0">
                <a:highlight>
                  <a:srgbClr val="00FF00"/>
                </a:highlight>
              </a:rPr>
              <a:t>Proton Flux  ( </a:t>
            </a:r>
            <a:r>
              <a:rPr lang="en-US" dirty="0" err="1">
                <a:highlight>
                  <a:srgbClr val="00FF00"/>
                </a:highlight>
              </a:rPr>
              <a:t>Ptn</a:t>
            </a:r>
            <a:r>
              <a:rPr lang="en-US" dirty="0">
                <a:highlight>
                  <a:srgbClr val="00FF00"/>
                </a:highlight>
              </a:rPr>
              <a:t> </a:t>
            </a:r>
            <a:r>
              <a:rPr lang="en-US" dirty="0" err="1">
                <a:highlight>
                  <a:srgbClr val="00FF00"/>
                </a:highlight>
              </a:rPr>
              <a:t>Flx</a:t>
            </a:r>
            <a:r>
              <a:rPr lang="en-US" dirty="0">
                <a:highlight>
                  <a:srgbClr val="00FF00"/>
                </a:highlight>
              </a:rPr>
              <a:t> ) </a:t>
            </a:r>
            <a:r>
              <a:rPr lang="en-US" dirty="0"/>
              <a:t>is the density of protons in the solar wind, the higher the value the greater the impact on the E layer. Updated hourly.</a:t>
            </a:r>
          </a:p>
          <a:p>
            <a:r>
              <a:rPr lang="en-US" dirty="0"/>
              <a:t>(0.10 = good / 2.0 = moderate / 20.0 = heavy )</a:t>
            </a:r>
          </a:p>
        </p:txBody>
      </p:sp>
      <p:sp>
        <p:nvSpPr>
          <p:cNvPr id="8" name="TextBox 7">
            <a:extLst>
              <a:ext uri="{FF2B5EF4-FFF2-40B4-BE49-F238E27FC236}">
                <a16:creationId xmlns:a16="http://schemas.microsoft.com/office/drawing/2014/main" id="{2058A6A1-B54F-47BA-6EAD-3FA7DB15E5CE}"/>
              </a:ext>
            </a:extLst>
          </p:cNvPr>
          <p:cNvSpPr txBox="1"/>
          <p:nvPr/>
        </p:nvSpPr>
        <p:spPr>
          <a:xfrm>
            <a:off x="6475425" y="5472562"/>
            <a:ext cx="5322439" cy="1200329"/>
          </a:xfrm>
          <a:prstGeom prst="rect">
            <a:avLst/>
          </a:prstGeom>
          <a:noFill/>
        </p:spPr>
        <p:txBody>
          <a:bodyPr wrap="square" rtlCol="0">
            <a:spAutoFit/>
          </a:bodyPr>
          <a:lstStyle/>
          <a:p>
            <a:r>
              <a:rPr lang="en-US" dirty="0">
                <a:highlight>
                  <a:srgbClr val="00FF00"/>
                </a:highlight>
              </a:rPr>
              <a:t>Electron Flux ( </a:t>
            </a:r>
            <a:r>
              <a:rPr lang="en-US" dirty="0" err="1">
                <a:highlight>
                  <a:srgbClr val="00FF00"/>
                </a:highlight>
              </a:rPr>
              <a:t>Elc</a:t>
            </a:r>
            <a:r>
              <a:rPr lang="en-US" dirty="0">
                <a:highlight>
                  <a:srgbClr val="00FF00"/>
                </a:highlight>
              </a:rPr>
              <a:t> </a:t>
            </a:r>
            <a:r>
              <a:rPr lang="en-US" dirty="0" err="1">
                <a:highlight>
                  <a:srgbClr val="00FF00"/>
                </a:highlight>
              </a:rPr>
              <a:t>Elx</a:t>
            </a:r>
            <a:r>
              <a:rPr lang="en-US" dirty="0">
                <a:highlight>
                  <a:srgbClr val="00FF00"/>
                </a:highlight>
              </a:rPr>
              <a:t> ) </a:t>
            </a:r>
            <a:r>
              <a:rPr lang="en-US" dirty="0">
                <a:solidFill>
                  <a:srgbClr val="FF0000"/>
                </a:solidFill>
              </a:rPr>
              <a:t>is the density of charged electrons in the </a:t>
            </a:r>
            <a:r>
              <a:rPr lang="en-US" dirty="0"/>
              <a:t>solar wind, the higher the value, the greater the impact on the E layer.  Updated hourly</a:t>
            </a:r>
          </a:p>
          <a:p>
            <a:r>
              <a:rPr lang="en-US" dirty="0"/>
              <a:t>( &lt;1000 = little impact / &gt;1000 = </a:t>
            </a:r>
            <a:r>
              <a:rPr lang="en-US" dirty="0" err="1"/>
              <a:t>heary</a:t>
            </a:r>
            <a:r>
              <a:rPr lang="en-US" dirty="0"/>
              <a:t> impact )</a:t>
            </a:r>
          </a:p>
        </p:txBody>
      </p:sp>
    </p:spTree>
    <p:extLst>
      <p:ext uri="{BB962C8B-B14F-4D97-AF65-F5344CB8AC3E}">
        <p14:creationId xmlns:p14="http://schemas.microsoft.com/office/powerpoint/2010/main" val="415871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26E99A-817C-ADC5-20D0-B88E98747801}"/>
              </a:ext>
            </a:extLst>
          </p:cNvPr>
          <p:cNvSpPr txBox="1"/>
          <p:nvPr/>
        </p:nvSpPr>
        <p:spPr>
          <a:xfrm>
            <a:off x="4895193" y="472966"/>
            <a:ext cx="4595648" cy="369332"/>
          </a:xfrm>
          <a:prstGeom prst="rect">
            <a:avLst/>
          </a:prstGeom>
          <a:noFill/>
        </p:spPr>
        <p:txBody>
          <a:bodyPr wrap="square" rtlCol="0">
            <a:spAutoFit/>
          </a:bodyPr>
          <a:lstStyle/>
          <a:p>
            <a:r>
              <a:rPr lang="en-US" dirty="0"/>
              <a:t>Solar-Terrestrial Data</a:t>
            </a:r>
          </a:p>
        </p:txBody>
      </p:sp>
      <p:pic>
        <p:nvPicPr>
          <p:cNvPr id="4" name="Picture 3">
            <a:extLst>
              <a:ext uri="{FF2B5EF4-FFF2-40B4-BE49-F238E27FC236}">
                <a16:creationId xmlns:a16="http://schemas.microsoft.com/office/drawing/2014/main" id="{3351A689-5B90-4AE5-6355-3C226CA4E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578" y="1111469"/>
            <a:ext cx="2806844" cy="3239814"/>
          </a:xfrm>
          <a:prstGeom prst="rect">
            <a:avLst/>
          </a:prstGeom>
        </p:spPr>
      </p:pic>
      <p:sp>
        <p:nvSpPr>
          <p:cNvPr id="6" name="TextBox 5">
            <a:extLst>
              <a:ext uri="{FF2B5EF4-FFF2-40B4-BE49-F238E27FC236}">
                <a16:creationId xmlns:a16="http://schemas.microsoft.com/office/drawing/2014/main" id="{5236B88D-1142-6814-A545-EA57A054B495}"/>
              </a:ext>
            </a:extLst>
          </p:cNvPr>
          <p:cNvSpPr txBox="1"/>
          <p:nvPr/>
        </p:nvSpPr>
        <p:spPr>
          <a:xfrm>
            <a:off x="88108" y="1300655"/>
            <a:ext cx="4408657" cy="3416320"/>
          </a:xfrm>
          <a:prstGeom prst="rect">
            <a:avLst/>
          </a:prstGeom>
          <a:noFill/>
        </p:spPr>
        <p:txBody>
          <a:bodyPr wrap="square" rtlCol="0">
            <a:spAutoFit/>
          </a:bodyPr>
          <a:lstStyle/>
          <a:p>
            <a:r>
              <a:rPr lang="en-US" dirty="0">
                <a:solidFill>
                  <a:srgbClr val="FF0000"/>
                </a:solidFill>
                <a:highlight>
                  <a:srgbClr val="00FF00"/>
                </a:highlight>
              </a:rPr>
              <a:t>Aurora </a:t>
            </a:r>
            <a:r>
              <a:rPr lang="en-US" dirty="0" err="1">
                <a:solidFill>
                  <a:srgbClr val="FF0000"/>
                </a:solidFill>
                <a:highlight>
                  <a:srgbClr val="00FF00"/>
                </a:highlight>
              </a:rPr>
              <a:t>Possiblity</a:t>
            </a:r>
            <a:r>
              <a:rPr lang="en-US" dirty="0">
                <a:solidFill>
                  <a:srgbClr val="FF0000"/>
                </a:solidFill>
                <a:highlight>
                  <a:srgbClr val="00FF00"/>
                </a:highlight>
              </a:rPr>
              <a:t>  </a:t>
            </a:r>
            <a:r>
              <a:rPr lang="en-US" dirty="0">
                <a:solidFill>
                  <a:srgbClr val="FF0000"/>
                </a:solidFill>
              </a:rPr>
              <a:t>( New)</a:t>
            </a:r>
            <a:r>
              <a:rPr lang="en-US" dirty="0"/>
              <a:t>Relative strength in the GW  ( 5 to 200) of the ionospheric F layer, affecting DX over polar regions, such that the stronger the ionization, the greater chance of aurora at lower latitudes. ( Old scale ), values range from 0 to 10++ over the </a:t>
            </a:r>
            <a:r>
              <a:rPr lang="en-US" dirty="0" err="1"/>
              <a:t>normalizeation</a:t>
            </a:r>
            <a:r>
              <a:rPr lang="en-US" dirty="0"/>
              <a:t> factor, such that n &lt; 2.0 shows a high confidence  and n &gt; 2.0  shows a low confidence) Updated every 15 minutes</a:t>
            </a:r>
          </a:p>
          <a:p>
            <a:r>
              <a:rPr lang="en-US" dirty="0"/>
              <a:t>( 1/n =1.99 : weak  … 6/n = 0.8  : moderate) (New scale used by NOA, Old scale is still used by many others)</a:t>
            </a:r>
          </a:p>
        </p:txBody>
      </p:sp>
      <p:sp>
        <p:nvSpPr>
          <p:cNvPr id="7" name="TextBox 6">
            <a:extLst>
              <a:ext uri="{FF2B5EF4-FFF2-40B4-BE49-F238E27FC236}">
                <a16:creationId xmlns:a16="http://schemas.microsoft.com/office/drawing/2014/main" id="{5D5DD172-05B4-0ECC-1B56-D0A89CB6662A}"/>
              </a:ext>
            </a:extLst>
          </p:cNvPr>
          <p:cNvSpPr txBox="1"/>
          <p:nvPr/>
        </p:nvSpPr>
        <p:spPr>
          <a:xfrm>
            <a:off x="331076" y="5052848"/>
            <a:ext cx="4619296" cy="1200329"/>
          </a:xfrm>
          <a:prstGeom prst="rect">
            <a:avLst/>
          </a:prstGeom>
          <a:noFill/>
        </p:spPr>
        <p:txBody>
          <a:bodyPr wrap="square" rtlCol="0">
            <a:spAutoFit/>
          </a:bodyPr>
          <a:lstStyle/>
          <a:p>
            <a:r>
              <a:rPr lang="en-US" dirty="0">
                <a:highlight>
                  <a:srgbClr val="00FF00"/>
                </a:highlight>
              </a:rPr>
              <a:t>Aur Lat  (Aurora Latitude) </a:t>
            </a:r>
            <a:r>
              <a:rPr lang="en-US" dirty="0"/>
              <a:t>Lowest estimated latitude impacted by an aurora, in degrees N Latitude.  </a:t>
            </a:r>
          </a:p>
          <a:p>
            <a:r>
              <a:rPr lang="en-US" dirty="0"/>
              <a:t>( 70 = weak / 60 = moderate / 50 = strong )</a:t>
            </a:r>
          </a:p>
        </p:txBody>
      </p:sp>
      <p:sp>
        <p:nvSpPr>
          <p:cNvPr id="11" name="TextBox 10">
            <a:extLst>
              <a:ext uri="{FF2B5EF4-FFF2-40B4-BE49-F238E27FC236}">
                <a16:creationId xmlns:a16="http://schemas.microsoft.com/office/drawing/2014/main" id="{A71344DC-F698-7883-676E-02812EC06270}"/>
              </a:ext>
            </a:extLst>
          </p:cNvPr>
          <p:cNvSpPr txBox="1"/>
          <p:nvPr/>
        </p:nvSpPr>
        <p:spPr>
          <a:xfrm>
            <a:off x="7796048" y="1300655"/>
            <a:ext cx="4151586" cy="2308324"/>
          </a:xfrm>
          <a:prstGeom prst="rect">
            <a:avLst/>
          </a:prstGeom>
          <a:noFill/>
        </p:spPr>
        <p:txBody>
          <a:bodyPr wrap="square" rtlCol="0">
            <a:spAutoFit/>
          </a:bodyPr>
          <a:lstStyle/>
          <a:p>
            <a:r>
              <a:rPr lang="en-US" dirty="0" err="1">
                <a:highlight>
                  <a:srgbClr val="00FF00"/>
                </a:highlight>
              </a:rPr>
              <a:t>Bz</a:t>
            </a:r>
            <a:r>
              <a:rPr lang="en-US" dirty="0">
                <a:highlight>
                  <a:srgbClr val="00FF00"/>
                </a:highlight>
              </a:rPr>
              <a:t>  (B sub z)  </a:t>
            </a:r>
            <a:r>
              <a:rPr lang="en-US" dirty="0"/>
              <a:t>Interplanetary magnetic field vector ( strength and direction ) perpendicular to the plane of Earth’s orbit, with positive values enhancing </a:t>
            </a:r>
            <a:br>
              <a:rPr lang="en-US" dirty="0"/>
            </a:br>
            <a:r>
              <a:rPr lang="en-US" dirty="0"/>
              <a:t>Earth’s magnetic field and negative values canceling it.  Updated hourly.</a:t>
            </a:r>
          </a:p>
          <a:p>
            <a:r>
              <a:rPr lang="en-US" dirty="0"/>
              <a:t>( 20 = good /  2 = OK / -2 not OK / -20 disruptive)</a:t>
            </a:r>
          </a:p>
        </p:txBody>
      </p:sp>
      <p:sp>
        <p:nvSpPr>
          <p:cNvPr id="12" name="TextBox 11">
            <a:extLst>
              <a:ext uri="{FF2B5EF4-FFF2-40B4-BE49-F238E27FC236}">
                <a16:creationId xmlns:a16="http://schemas.microsoft.com/office/drawing/2014/main" id="{4A08152D-9746-8CA7-3665-073C7B700866}"/>
              </a:ext>
            </a:extLst>
          </p:cNvPr>
          <p:cNvSpPr txBox="1"/>
          <p:nvPr/>
        </p:nvSpPr>
        <p:spPr>
          <a:xfrm>
            <a:off x="7937938" y="4020207"/>
            <a:ext cx="3862552" cy="1754326"/>
          </a:xfrm>
          <a:prstGeom prst="rect">
            <a:avLst/>
          </a:prstGeom>
          <a:noFill/>
        </p:spPr>
        <p:txBody>
          <a:bodyPr wrap="square" rtlCol="0">
            <a:spAutoFit/>
          </a:bodyPr>
          <a:lstStyle/>
          <a:p>
            <a:r>
              <a:rPr lang="en-US" dirty="0">
                <a:highlight>
                  <a:srgbClr val="00FF00"/>
                </a:highlight>
              </a:rPr>
              <a:t>SW (Solar Wind) </a:t>
            </a:r>
            <a:r>
              <a:rPr lang="en-US" dirty="0"/>
              <a:t>Average speed of solar wind particles in km/s, with figures greater than about 500 impacting HF communication.  Updated hourly.</a:t>
            </a:r>
          </a:p>
          <a:p>
            <a:r>
              <a:rPr lang="en-US" dirty="0"/>
              <a:t>(100 = good / 500 = moderate / 700 = disruptive)</a:t>
            </a:r>
          </a:p>
        </p:txBody>
      </p:sp>
    </p:spTree>
    <p:extLst>
      <p:ext uri="{BB962C8B-B14F-4D97-AF65-F5344CB8AC3E}">
        <p14:creationId xmlns:p14="http://schemas.microsoft.com/office/powerpoint/2010/main" val="196583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83392-9EDC-78DF-F5AB-C6DF38B2745A}"/>
              </a:ext>
            </a:extLst>
          </p:cNvPr>
          <p:cNvSpPr txBox="1"/>
          <p:nvPr/>
        </p:nvSpPr>
        <p:spPr>
          <a:xfrm>
            <a:off x="4430110" y="1032641"/>
            <a:ext cx="2688021" cy="369332"/>
          </a:xfrm>
          <a:prstGeom prst="rect">
            <a:avLst/>
          </a:prstGeom>
          <a:noFill/>
        </p:spPr>
        <p:txBody>
          <a:bodyPr wrap="square" rtlCol="0">
            <a:spAutoFit/>
          </a:bodyPr>
          <a:lstStyle/>
          <a:p>
            <a:pPr algn="ctr"/>
            <a:r>
              <a:rPr lang="en-US" dirty="0"/>
              <a:t>HF Band Conditions</a:t>
            </a:r>
          </a:p>
        </p:txBody>
      </p:sp>
      <p:pic>
        <p:nvPicPr>
          <p:cNvPr id="4" name="Picture 3">
            <a:extLst>
              <a:ext uri="{FF2B5EF4-FFF2-40B4-BE49-F238E27FC236}">
                <a16:creationId xmlns:a16="http://schemas.microsoft.com/office/drawing/2014/main" id="{BE8EB4CA-4C44-1C13-B6C6-ED188D55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110" y="2002221"/>
            <a:ext cx="2729817" cy="2295981"/>
          </a:xfrm>
          <a:prstGeom prst="rect">
            <a:avLst/>
          </a:prstGeom>
        </p:spPr>
      </p:pic>
      <p:sp>
        <p:nvSpPr>
          <p:cNvPr id="7" name="TextBox 6">
            <a:extLst>
              <a:ext uri="{FF2B5EF4-FFF2-40B4-BE49-F238E27FC236}">
                <a16:creationId xmlns:a16="http://schemas.microsoft.com/office/drawing/2014/main" id="{6BE6D67D-9479-0452-544C-6A399CD1447E}"/>
              </a:ext>
            </a:extLst>
          </p:cNvPr>
          <p:cNvSpPr txBox="1"/>
          <p:nvPr/>
        </p:nvSpPr>
        <p:spPr>
          <a:xfrm>
            <a:off x="874987" y="5037082"/>
            <a:ext cx="10681138" cy="646331"/>
          </a:xfrm>
          <a:prstGeom prst="rect">
            <a:avLst/>
          </a:prstGeom>
          <a:noFill/>
        </p:spPr>
        <p:txBody>
          <a:bodyPr wrap="square" rtlCol="0">
            <a:spAutoFit/>
          </a:bodyPr>
          <a:lstStyle/>
          <a:p>
            <a:r>
              <a:rPr lang="en-US" dirty="0"/>
              <a:t>The HF Conditions panel </a:t>
            </a:r>
            <a:r>
              <a:rPr lang="en-US" dirty="0">
                <a:highlight>
                  <a:srgbClr val="00FF00"/>
                </a:highlight>
              </a:rPr>
              <a:t>shows the PREDICTED </a:t>
            </a:r>
            <a:r>
              <a:rPr lang="en-US" dirty="0"/>
              <a:t>conditions of a segment of bands during the day or night. But the</a:t>
            </a:r>
          </a:p>
          <a:p>
            <a:r>
              <a:rPr lang="en-US" dirty="0"/>
              <a:t>only true test of whether a band is open is to get on it as said by Jeff  KI4FSZ</a:t>
            </a:r>
          </a:p>
        </p:txBody>
      </p:sp>
    </p:spTree>
    <p:extLst>
      <p:ext uri="{BB962C8B-B14F-4D97-AF65-F5344CB8AC3E}">
        <p14:creationId xmlns:p14="http://schemas.microsoft.com/office/powerpoint/2010/main" val="11379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061B1-463F-07D7-6B07-AC5442825877}"/>
              </a:ext>
            </a:extLst>
          </p:cNvPr>
          <p:cNvSpPr txBox="1"/>
          <p:nvPr/>
        </p:nvSpPr>
        <p:spPr>
          <a:xfrm>
            <a:off x="3539359" y="1072055"/>
            <a:ext cx="4280338" cy="369332"/>
          </a:xfrm>
          <a:prstGeom prst="rect">
            <a:avLst/>
          </a:prstGeom>
          <a:noFill/>
        </p:spPr>
        <p:txBody>
          <a:bodyPr wrap="square" rtlCol="0">
            <a:spAutoFit/>
          </a:bodyPr>
          <a:lstStyle/>
          <a:p>
            <a:pPr algn="ctr"/>
            <a:r>
              <a:rPr lang="en-US" dirty="0"/>
              <a:t>HF Band Conditions</a:t>
            </a:r>
          </a:p>
        </p:txBody>
      </p:sp>
      <p:pic>
        <p:nvPicPr>
          <p:cNvPr id="5" name="Picture 4">
            <a:extLst>
              <a:ext uri="{FF2B5EF4-FFF2-40B4-BE49-F238E27FC236}">
                <a16:creationId xmlns:a16="http://schemas.microsoft.com/office/drawing/2014/main" id="{B52122D7-2489-6624-1597-8EFF8DDB3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947" y="1864894"/>
            <a:ext cx="3278597" cy="1737527"/>
          </a:xfrm>
          <a:prstGeom prst="rect">
            <a:avLst/>
          </a:prstGeom>
        </p:spPr>
      </p:pic>
      <p:sp>
        <p:nvSpPr>
          <p:cNvPr id="6" name="TextBox 5">
            <a:extLst>
              <a:ext uri="{FF2B5EF4-FFF2-40B4-BE49-F238E27FC236}">
                <a16:creationId xmlns:a16="http://schemas.microsoft.com/office/drawing/2014/main" id="{9515B6FC-7D80-6D6D-4D00-B6425F7A330B}"/>
              </a:ext>
            </a:extLst>
          </p:cNvPr>
          <p:cNvSpPr txBox="1"/>
          <p:nvPr/>
        </p:nvSpPr>
        <p:spPr>
          <a:xfrm>
            <a:off x="236483" y="1994338"/>
            <a:ext cx="3460531" cy="2862322"/>
          </a:xfrm>
          <a:prstGeom prst="rect">
            <a:avLst/>
          </a:prstGeom>
          <a:noFill/>
        </p:spPr>
        <p:txBody>
          <a:bodyPr wrap="square" rtlCol="0">
            <a:spAutoFit/>
          </a:bodyPr>
          <a:lstStyle/>
          <a:p>
            <a:r>
              <a:rPr lang="en-US" dirty="0" err="1">
                <a:highlight>
                  <a:srgbClr val="00FF00"/>
                </a:highlight>
              </a:rPr>
              <a:t>Geomag</a:t>
            </a:r>
            <a:r>
              <a:rPr lang="en-US" dirty="0">
                <a:highlight>
                  <a:srgbClr val="00FF00"/>
                </a:highlight>
              </a:rPr>
              <a:t> Field (Geomagnetic Field</a:t>
            </a:r>
            <a:r>
              <a:rPr lang="en-US" dirty="0">
                <a:highlight>
                  <a:srgbClr val="FF00FF"/>
                </a:highlight>
              </a:rPr>
              <a:t>)</a:t>
            </a:r>
          </a:p>
          <a:p>
            <a:r>
              <a:rPr lang="en-US" dirty="0"/>
              <a:t>Relative labels of the Earth’s magnetic field activity, reflecting the </a:t>
            </a:r>
            <a:r>
              <a:rPr lang="en-US" dirty="0" err="1"/>
              <a:t>Kp</a:t>
            </a:r>
            <a:r>
              <a:rPr lang="en-US" dirty="0"/>
              <a:t> index.  Labels include INACTIVE, VR QUIET, UNSETTLD, ACTIVE, MIN STORM, MAJ STORM,</a:t>
            </a:r>
          </a:p>
          <a:p>
            <a:r>
              <a:rPr lang="en-US" dirty="0"/>
              <a:t>SEV STORM, AND EX STORM, in the</a:t>
            </a:r>
          </a:p>
          <a:p>
            <a:r>
              <a:rPr lang="en-US" dirty="0"/>
              <a:t>Order of disruptive impact on radio propagation, updated every three hours.</a:t>
            </a:r>
          </a:p>
        </p:txBody>
      </p:sp>
      <p:sp>
        <p:nvSpPr>
          <p:cNvPr id="8" name="TextBox 7">
            <a:extLst>
              <a:ext uri="{FF2B5EF4-FFF2-40B4-BE49-F238E27FC236}">
                <a16:creationId xmlns:a16="http://schemas.microsoft.com/office/drawing/2014/main" id="{6AB7F03C-D3F2-905D-8D4F-7E011B619C7B}"/>
              </a:ext>
            </a:extLst>
          </p:cNvPr>
          <p:cNvSpPr txBox="1"/>
          <p:nvPr/>
        </p:nvSpPr>
        <p:spPr>
          <a:xfrm>
            <a:off x="7339477" y="1935839"/>
            <a:ext cx="4547723" cy="2308324"/>
          </a:xfrm>
          <a:prstGeom prst="rect">
            <a:avLst/>
          </a:prstGeom>
          <a:noFill/>
        </p:spPr>
        <p:txBody>
          <a:bodyPr wrap="square" rtlCol="0">
            <a:spAutoFit/>
          </a:bodyPr>
          <a:lstStyle/>
          <a:p>
            <a:r>
              <a:rPr lang="en-US" dirty="0">
                <a:highlight>
                  <a:srgbClr val="00FF00"/>
                </a:highlight>
              </a:rPr>
              <a:t>Sig Noise </a:t>
            </a:r>
            <a:r>
              <a:rPr lang="en-US" dirty="0" err="1">
                <a:highlight>
                  <a:srgbClr val="00FF00"/>
                </a:highlight>
              </a:rPr>
              <a:t>Lvl</a:t>
            </a:r>
            <a:r>
              <a:rPr lang="en-US" dirty="0">
                <a:highlight>
                  <a:srgbClr val="00FF00"/>
                </a:highlight>
              </a:rPr>
              <a:t> (Signal Noise Level ) </a:t>
            </a:r>
            <a:r>
              <a:rPr lang="en-US" dirty="0"/>
              <a:t>The signal noise level is an logarithmic measurement (in 6 dB increments, like you use on an S meter) of</a:t>
            </a:r>
          </a:p>
          <a:p>
            <a:r>
              <a:rPr lang="en-US" dirty="0"/>
              <a:t>The noise generated as a result of the solar wind, compared with the noise floor.  The greater the disturbance in the solar wind, mostly due to interaction with the Earth’s field,</a:t>
            </a:r>
          </a:p>
          <a:p>
            <a:r>
              <a:rPr lang="en-US" dirty="0"/>
              <a:t>The higher the S value, updated every 30 min</a:t>
            </a:r>
          </a:p>
        </p:txBody>
      </p:sp>
      <p:sp>
        <p:nvSpPr>
          <p:cNvPr id="9" name="TextBox 8">
            <a:extLst>
              <a:ext uri="{FF2B5EF4-FFF2-40B4-BE49-F238E27FC236}">
                <a16:creationId xmlns:a16="http://schemas.microsoft.com/office/drawing/2014/main" id="{F408C540-47FA-713B-6FC1-E6D77204BEE9}"/>
              </a:ext>
            </a:extLst>
          </p:cNvPr>
          <p:cNvSpPr txBox="1"/>
          <p:nvPr/>
        </p:nvSpPr>
        <p:spPr>
          <a:xfrm>
            <a:off x="236483" y="5218386"/>
            <a:ext cx="4611414" cy="1477328"/>
          </a:xfrm>
          <a:prstGeom prst="rect">
            <a:avLst/>
          </a:prstGeom>
          <a:noFill/>
        </p:spPr>
        <p:txBody>
          <a:bodyPr wrap="square" rtlCol="0">
            <a:spAutoFit/>
          </a:bodyPr>
          <a:lstStyle/>
          <a:p>
            <a:r>
              <a:rPr lang="en-US" dirty="0">
                <a:highlight>
                  <a:srgbClr val="00FF00"/>
                </a:highlight>
              </a:rPr>
              <a:t>MUS US Boulder (Maximum Usable Frequency)</a:t>
            </a:r>
          </a:p>
          <a:p>
            <a:r>
              <a:rPr lang="en-US" dirty="0"/>
              <a:t>From on of 11 locations world wide, the highest frequency that cam be reliably used for communication by skywave propagation. Listed in MHz, updated every 15 minutes.</a:t>
            </a:r>
          </a:p>
        </p:txBody>
      </p:sp>
      <p:sp>
        <p:nvSpPr>
          <p:cNvPr id="11" name="TextBox 10">
            <a:extLst>
              <a:ext uri="{FF2B5EF4-FFF2-40B4-BE49-F238E27FC236}">
                <a16:creationId xmlns:a16="http://schemas.microsoft.com/office/drawing/2014/main" id="{E3CE937C-9664-2B7B-EBC9-CE85DDAAFDA0}"/>
              </a:ext>
            </a:extLst>
          </p:cNvPr>
          <p:cNvSpPr txBox="1"/>
          <p:nvPr/>
        </p:nvSpPr>
        <p:spPr>
          <a:xfrm>
            <a:off x="5249916" y="4406462"/>
            <a:ext cx="6550573" cy="2308324"/>
          </a:xfrm>
          <a:prstGeom prst="rect">
            <a:avLst/>
          </a:prstGeom>
          <a:noFill/>
        </p:spPr>
        <p:txBody>
          <a:bodyPr wrap="square" rtlCol="0">
            <a:spAutoFit/>
          </a:bodyPr>
          <a:lstStyle/>
          <a:p>
            <a:r>
              <a:rPr lang="en-US" dirty="0">
                <a:highlight>
                  <a:srgbClr val="00FF00"/>
                </a:highlight>
              </a:rPr>
              <a:t>Solar Flare </a:t>
            </a:r>
            <a:r>
              <a:rPr lang="en-US" dirty="0" err="1">
                <a:highlight>
                  <a:srgbClr val="00FF00"/>
                </a:highlight>
              </a:rPr>
              <a:t>Prb</a:t>
            </a:r>
            <a:r>
              <a:rPr lang="en-US" dirty="0">
                <a:highlight>
                  <a:srgbClr val="00FF00"/>
                </a:highlight>
              </a:rPr>
              <a:t> (Solar Flare Probability) </a:t>
            </a:r>
            <a:r>
              <a:rPr lang="en-US" dirty="0"/>
              <a:t>A solar flare is a sudden burst of radiation, consisting of electrons, ions and high </a:t>
            </a:r>
            <a:r>
              <a:rPr lang="en-US" dirty="0" err="1"/>
              <a:t>eletro</a:t>
            </a:r>
            <a:r>
              <a:rPr lang="en-US" dirty="0"/>
              <a:t>-</a:t>
            </a:r>
          </a:p>
          <a:p>
            <a:r>
              <a:rPr lang="en-US" dirty="0"/>
              <a:t>magnetic radiation, over the surface of the Sun. This huge </a:t>
            </a:r>
            <a:r>
              <a:rPr lang="en-US" dirty="0" err="1"/>
              <a:t>emis</a:t>
            </a:r>
            <a:r>
              <a:rPr lang="en-US" dirty="0"/>
              <a:t>-</a:t>
            </a:r>
          </a:p>
          <a:p>
            <a:r>
              <a:rPr lang="en-US" dirty="0"/>
              <a:t>Sion can reach Earth and strengthen ionization of the D Layer,</a:t>
            </a:r>
          </a:p>
          <a:p>
            <a:r>
              <a:rPr lang="en-US" dirty="0"/>
              <a:t>absorbing radio signal and disrupting HF communication. The chance of a flare erupting on the solar surface gives you an idea of how much you HF communication </a:t>
            </a:r>
            <a:r>
              <a:rPr lang="en-US" dirty="0" err="1"/>
              <a:t>migh</a:t>
            </a:r>
            <a:r>
              <a:rPr lang="en-US" dirty="0"/>
              <a:t> get disturbed in the next 24 hours by a solar storm. Value is updated hourly.</a:t>
            </a:r>
          </a:p>
        </p:txBody>
      </p:sp>
    </p:spTree>
    <p:extLst>
      <p:ext uri="{BB962C8B-B14F-4D97-AF65-F5344CB8AC3E}">
        <p14:creationId xmlns:p14="http://schemas.microsoft.com/office/powerpoint/2010/main" val="264704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1B4C2-12ED-1400-FFFD-28FABD5A8A97}"/>
              </a:ext>
            </a:extLst>
          </p:cNvPr>
          <p:cNvSpPr txBox="1"/>
          <p:nvPr/>
        </p:nvSpPr>
        <p:spPr>
          <a:xfrm>
            <a:off x="4650828" y="859221"/>
            <a:ext cx="2979682" cy="369332"/>
          </a:xfrm>
          <a:prstGeom prst="rect">
            <a:avLst/>
          </a:prstGeom>
          <a:noFill/>
        </p:spPr>
        <p:txBody>
          <a:bodyPr wrap="square" rtlCol="0">
            <a:spAutoFit/>
          </a:bodyPr>
          <a:lstStyle/>
          <a:p>
            <a:r>
              <a:rPr lang="en-US" dirty="0"/>
              <a:t>VHF Band Conditions</a:t>
            </a:r>
          </a:p>
        </p:txBody>
      </p:sp>
      <p:pic>
        <p:nvPicPr>
          <p:cNvPr id="4" name="Picture 3">
            <a:extLst>
              <a:ext uri="{FF2B5EF4-FFF2-40B4-BE49-F238E27FC236}">
                <a16:creationId xmlns:a16="http://schemas.microsoft.com/office/drawing/2014/main" id="{BA295E5C-81EF-B1EF-3AE6-21C62CE50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841" y="1540024"/>
            <a:ext cx="4154213" cy="2273061"/>
          </a:xfrm>
          <a:prstGeom prst="rect">
            <a:avLst/>
          </a:prstGeom>
        </p:spPr>
      </p:pic>
      <p:sp>
        <p:nvSpPr>
          <p:cNvPr id="3" name="TextBox 2">
            <a:extLst>
              <a:ext uri="{FF2B5EF4-FFF2-40B4-BE49-F238E27FC236}">
                <a16:creationId xmlns:a16="http://schemas.microsoft.com/office/drawing/2014/main" id="{A9A55120-98D0-EAFA-C68B-EB3B6A7DC665}"/>
              </a:ext>
            </a:extLst>
          </p:cNvPr>
          <p:cNvSpPr txBox="1"/>
          <p:nvPr/>
        </p:nvSpPr>
        <p:spPr>
          <a:xfrm>
            <a:off x="402020" y="4650828"/>
            <a:ext cx="11256579" cy="646331"/>
          </a:xfrm>
          <a:prstGeom prst="rect">
            <a:avLst/>
          </a:prstGeom>
          <a:noFill/>
        </p:spPr>
        <p:txBody>
          <a:bodyPr wrap="square" rtlCol="0">
            <a:spAutoFit/>
          </a:bodyPr>
          <a:lstStyle/>
          <a:p>
            <a:r>
              <a:rPr lang="en-US" dirty="0"/>
              <a:t>The panel above show the VHF band conditions.  This panel shows if there are Sporadic E band conditions on the          6 meter, 4 meter and the 2 meter bands in Europe, and on the 2 meter in North America.  </a:t>
            </a:r>
          </a:p>
        </p:txBody>
      </p:sp>
      <p:pic>
        <p:nvPicPr>
          <p:cNvPr id="6" name="Picture 5">
            <a:extLst>
              <a:ext uri="{FF2B5EF4-FFF2-40B4-BE49-F238E27FC236}">
                <a16:creationId xmlns:a16="http://schemas.microsoft.com/office/drawing/2014/main" id="{9F667BB2-7327-3908-DCC5-64BECC6A5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619" y="5317976"/>
            <a:ext cx="2152761" cy="1540024"/>
          </a:xfrm>
          <a:prstGeom prst="rect">
            <a:avLst/>
          </a:prstGeom>
        </p:spPr>
      </p:pic>
    </p:spTree>
    <p:extLst>
      <p:ext uri="{BB962C8B-B14F-4D97-AF65-F5344CB8AC3E}">
        <p14:creationId xmlns:p14="http://schemas.microsoft.com/office/powerpoint/2010/main" val="107870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6D232-66E3-9582-591D-F4A9B39C49EE}"/>
              </a:ext>
            </a:extLst>
          </p:cNvPr>
          <p:cNvSpPr txBox="1"/>
          <p:nvPr/>
        </p:nvSpPr>
        <p:spPr>
          <a:xfrm>
            <a:off x="4508938" y="843455"/>
            <a:ext cx="4382814" cy="369332"/>
          </a:xfrm>
          <a:prstGeom prst="rect">
            <a:avLst/>
          </a:prstGeom>
          <a:noFill/>
        </p:spPr>
        <p:txBody>
          <a:bodyPr wrap="square" rtlCol="0">
            <a:spAutoFit/>
          </a:bodyPr>
          <a:lstStyle/>
          <a:p>
            <a:r>
              <a:rPr lang="en-US" dirty="0"/>
              <a:t>VHF Band Conditions</a:t>
            </a:r>
          </a:p>
        </p:txBody>
      </p:sp>
      <p:pic>
        <p:nvPicPr>
          <p:cNvPr id="4" name="Picture 3">
            <a:extLst>
              <a:ext uri="{FF2B5EF4-FFF2-40B4-BE49-F238E27FC236}">
                <a16:creationId xmlns:a16="http://schemas.microsoft.com/office/drawing/2014/main" id="{7332FD00-B3AC-E904-1754-22390541C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386" y="1395248"/>
            <a:ext cx="3050628" cy="1679027"/>
          </a:xfrm>
          <a:prstGeom prst="rect">
            <a:avLst/>
          </a:prstGeom>
        </p:spPr>
      </p:pic>
      <p:sp>
        <p:nvSpPr>
          <p:cNvPr id="5" name="TextBox 4">
            <a:extLst>
              <a:ext uri="{FF2B5EF4-FFF2-40B4-BE49-F238E27FC236}">
                <a16:creationId xmlns:a16="http://schemas.microsoft.com/office/drawing/2014/main" id="{7AD0E12D-CD4B-B293-4DA7-308CE23A4598}"/>
              </a:ext>
            </a:extLst>
          </p:cNvPr>
          <p:cNvSpPr txBox="1"/>
          <p:nvPr/>
        </p:nvSpPr>
        <p:spPr>
          <a:xfrm>
            <a:off x="515007" y="3657601"/>
            <a:ext cx="11161986" cy="923330"/>
          </a:xfrm>
          <a:prstGeom prst="rect">
            <a:avLst/>
          </a:prstGeom>
          <a:noFill/>
        </p:spPr>
        <p:txBody>
          <a:bodyPr wrap="square" rtlCol="0">
            <a:spAutoFit/>
          </a:bodyPr>
          <a:lstStyle/>
          <a:p>
            <a:r>
              <a:rPr lang="en-US" dirty="0">
                <a:highlight>
                  <a:srgbClr val="00FF00"/>
                </a:highlight>
              </a:rPr>
              <a:t>EME Deg  (Earth-Moon-Earth Degradations) </a:t>
            </a:r>
            <a:r>
              <a:rPr lang="en-US" dirty="0"/>
              <a:t>Measurement of the best Earth-Moon-Earth (</a:t>
            </a:r>
            <a:r>
              <a:rPr lang="en-US" dirty="0" err="1"/>
              <a:t>Moonbounce</a:t>
            </a:r>
            <a:r>
              <a:rPr lang="en-US" dirty="0"/>
              <a:t>) propagation</a:t>
            </a:r>
          </a:p>
          <a:p>
            <a:r>
              <a:rPr lang="en-US" dirty="0"/>
              <a:t>Path </a:t>
            </a:r>
            <a:r>
              <a:rPr lang="en-US" dirty="0" err="1"/>
              <a:t>anttenuation</a:t>
            </a:r>
            <a:r>
              <a:rPr lang="en-US" dirty="0"/>
              <a:t>, displayed as Very Poor ((high attenuation), Poor, Fair (medium attenuation), Good, and Excellent</a:t>
            </a:r>
          </a:p>
          <a:p>
            <a:r>
              <a:rPr lang="en-US" dirty="0"/>
              <a:t>(little attenuation), these are updated every 30 minutes.</a:t>
            </a:r>
          </a:p>
        </p:txBody>
      </p:sp>
      <p:sp>
        <p:nvSpPr>
          <p:cNvPr id="6" name="TextBox 5">
            <a:extLst>
              <a:ext uri="{FF2B5EF4-FFF2-40B4-BE49-F238E27FC236}">
                <a16:creationId xmlns:a16="http://schemas.microsoft.com/office/drawing/2014/main" id="{E51197FA-BC14-9C07-04AB-20EA54256B44}"/>
              </a:ext>
            </a:extLst>
          </p:cNvPr>
          <p:cNvSpPr txBox="1"/>
          <p:nvPr/>
        </p:nvSpPr>
        <p:spPr>
          <a:xfrm>
            <a:off x="575441" y="4737538"/>
            <a:ext cx="10870325" cy="1477328"/>
          </a:xfrm>
          <a:prstGeom prst="rect">
            <a:avLst/>
          </a:prstGeom>
          <a:noFill/>
        </p:spPr>
        <p:txBody>
          <a:bodyPr wrap="square" rtlCol="0">
            <a:spAutoFit/>
          </a:bodyPr>
          <a:lstStyle/>
          <a:p>
            <a:r>
              <a:rPr lang="en-US" dirty="0">
                <a:highlight>
                  <a:srgbClr val="00FF00"/>
                </a:highlight>
              </a:rPr>
              <a:t>MUF (Maximum Usable Frequency)</a:t>
            </a:r>
            <a:r>
              <a:rPr lang="en-US" dirty="0"/>
              <a:t>, Es This MUF is relative to Sporadic E, is the highest frequency that can be reliably used for skywave communication by Sporadic E propagation.  In this column the banner  displays the MUF</a:t>
            </a:r>
          </a:p>
          <a:p>
            <a:r>
              <a:rPr lang="en-US" dirty="0"/>
              <a:t>As a colored bar for each VHF band:  6 </a:t>
            </a:r>
            <a:r>
              <a:rPr lang="en-US" dirty="0">
                <a:solidFill>
                  <a:srgbClr val="FF0000"/>
                </a:solidFill>
              </a:rPr>
              <a:t>meters</a:t>
            </a:r>
            <a:r>
              <a:rPr lang="en-US" dirty="0"/>
              <a:t> = blue, 4 meters = green, 2 meters Europe =  yellow, 2 meter North America = red and gray for no activity, this is updated every 30 minutes.  The SEASON BREAK label indicates that </a:t>
            </a:r>
          </a:p>
          <a:p>
            <a:r>
              <a:rPr lang="en-US" dirty="0"/>
              <a:t>Sporadic  E  label indicates the Sporadic E is not normally active this time of year.</a:t>
            </a:r>
          </a:p>
        </p:txBody>
      </p:sp>
    </p:spTree>
    <p:extLst>
      <p:ext uri="{BB962C8B-B14F-4D97-AF65-F5344CB8AC3E}">
        <p14:creationId xmlns:p14="http://schemas.microsoft.com/office/powerpoint/2010/main" val="146604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09BB3-A9AF-3690-457F-874BF7131E82}"/>
              </a:ext>
            </a:extLst>
          </p:cNvPr>
          <p:cNvSpPr txBox="1"/>
          <p:nvPr/>
        </p:nvSpPr>
        <p:spPr>
          <a:xfrm>
            <a:off x="4879428" y="890752"/>
            <a:ext cx="3563006" cy="646331"/>
          </a:xfrm>
          <a:prstGeom prst="rect">
            <a:avLst/>
          </a:prstGeom>
          <a:noFill/>
        </p:spPr>
        <p:txBody>
          <a:bodyPr wrap="square" rtlCol="0">
            <a:spAutoFit/>
          </a:bodyPr>
          <a:lstStyle/>
          <a:p>
            <a:r>
              <a:rPr lang="en-US" dirty="0"/>
              <a:t>VHF Band Conditions</a:t>
            </a:r>
          </a:p>
          <a:p>
            <a:endParaRPr lang="en-US" dirty="0"/>
          </a:p>
        </p:txBody>
      </p:sp>
      <p:pic>
        <p:nvPicPr>
          <p:cNvPr id="4" name="Picture 3">
            <a:extLst>
              <a:ext uri="{FF2B5EF4-FFF2-40B4-BE49-F238E27FC236}">
                <a16:creationId xmlns:a16="http://schemas.microsoft.com/office/drawing/2014/main" id="{C4522133-F7CD-FE55-DEC2-016B1117B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648" y="1418897"/>
            <a:ext cx="2569780" cy="1694793"/>
          </a:xfrm>
          <a:prstGeom prst="rect">
            <a:avLst/>
          </a:prstGeom>
        </p:spPr>
      </p:pic>
      <p:sp>
        <p:nvSpPr>
          <p:cNvPr id="5" name="TextBox 4">
            <a:extLst>
              <a:ext uri="{FF2B5EF4-FFF2-40B4-BE49-F238E27FC236}">
                <a16:creationId xmlns:a16="http://schemas.microsoft.com/office/drawing/2014/main" id="{F148394F-36C0-A167-88C9-1D426AC894EA}"/>
              </a:ext>
            </a:extLst>
          </p:cNvPr>
          <p:cNvSpPr txBox="1"/>
          <p:nvPr/>
        </p:nvSpPr>
        <p:spPr>
          <a:xfrm>
            <a:off x="985345" y="3894083"/>
            <a:ext cx="10886089" cy="923330"/>
          </a:xfrm>
          <a:prstGeom prst="rect">
            <a:avLst/>
          </a:prstGeom>
          <a:noFill/>
        </p:spPr>
        <p:txBody>
          <a:bodyPr wrap="square" rtlCol="0">
            <a:spAutoFit/>
          </a:bodyPr>
          <a:lstStyle/>
          <a:p>
            <a:r>
              <a:rPr lang="en-US" dirty="0">
                <a:highlight>
                  <a:srgbClr val="00FF00"/>
                </a:highlight>
              </a:rPr>
              <a:t>MS ( Meteor Scatter )  </a:t>
            </a:r>
            <a:r>
              <a:rPr lang="en-US" dirty="0"/>
              <a:t>The Meteor Scatter activity bar show relative meteor scatter activity for the times of day listed in UTC, using the MIN…MAX color scale below it.  This bar displays color for the active time, and gray for no </a:t>
            </a:r>
          </a:p>
          <a:p>
            <a:r>
              <a:rPr lang="en-US" dirty="0"/>
              <a:t>activity, this is updated every 15 minutes.</a:t>
            </a:r>
          </a:p>
        </p:txBody>
      </p:sp>
    </p:spTree>
    <p:extLst>
      <p:ext uri="{BB962C8B-B14F-4D97-AF65-F5344CB8AC3E}">
        <p14:creationId xmlns:p14="http://schemas.microsoft.com/office/powerpoint/2010/main" val="74043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AB06EE-08E3-1318-E676-86FF44A7051C}"/>
              </a:ext>
            </a:extLst>
          </p:cNvPr>
          <p:cNvSpPr txBox="1"/>
          <p:nvPr/>
        </p:nvSpPr>
        <p:spPr>
          <a:xfrm>
            <a:off x="4981903" y="559676"/>
            <a:ext cx="1718442" cy="369332"/>
          </a:xfrm>
          <a:prstGeom prst="rect">
            <a:avLst/>
          </a:prstGeom>
          <a:noFill/>
        </p:spPr>
        <p:txBody>
          <a:bodyPr wrap="square" rtlCol="0">
            <a:spAutoFit/>
          </a:bodyPr>
          <a:lstStyle/>
          <a:p>
            <a:pPr algn="ctr"/>
            <a:r>
              <a:rPr lang="en-US" dirty="0">
                <a:solidFill>
                  <a:srgbClr val="0070C0"/>
                </a:solidFill>
              </a:rPr>
              <a:t>Sources</a:t>
            </a:r>
          </a:p>
        </p:txBody>
      </p:sp>
      <p:sp>
        <p:nvSpPr>
          <p:cNvPr id="3" name="TextBox 2">
            <a:extLst>
              <a:ext uri="{FF2B5EF4-FFF2-40B4-BE49-F238E27FC236}">
                <a16:creationId xmlns:a16="http://schemas.microsoft.com/office/drawing/2014/main" id="{8CFF11AB-3C3A-4039-EDE4-540DD76FF93C}"/>
              </a:ext>
            </a:extLst>
          </p:cNvPr>
          <p:cNvSpPr txBox="1"/>
          <p:nvPr/>
        </p:nvSpPr>
        <p:spPr>
          <a:xfrm>
            <a:off x="646386" y="1671145"/>
            <a:ext cx="11272345" cy="369332"/>
          </a:xfrm>
          <a:prstGeom prst="rect">
            <a:avLst/>
          </a:prstGeom>
          <a:noFill/>
        </p:spPr>
        <p:txBody>
          <a:bodyPr wrap="square" rtlCol="0">
            <a:spAutoFit/>
          </a:bodyPr>
          <a:lstStyle/>
          <a:p>
            <a:r>
              <a:rPr lang="en-US" dirty="0"/>
              <a:t>https://noji.com/hamradio/pdf-ppt/noji/Noji-Article-Band-Conditions-Banner.pdf</a:t>
            </a:r>
          </a:p>
        </p:txBody>
      </p:sp>
      <p:sp>
        <p:nvSpPr>
          <p:cNvPr id="4" name="TextBox 3">
            <a:extLst>
              <a:ext uri="{FF2B5EF4-FFF2-40B4-BE49-F238E27FC236}">
                <a16:creationId xmlns:a16="http://schemas.microsoft.com/office/drawing/2014/main" id="{DFE4E683-C7AC-28C7-C72E-AA0C727B975D}"/>
              </a:ext>
            </a:extLst>
          </p:cNvPr>
          <p:cNvSpPr txBox="1"/>
          <p:nvPr/>
        </p:nvSpPr>
        <p:spPr>
          <a:xfrm>
            <a:off x="646386" y="2427890"/>
            <a:ext cx="11272345" cy="369332"/>
          </a:xfrm>
          <a:prstGeom prst="rect">
            <a:avLst/>
          </a:prstGeom>
          <a:noFill/>
        </p:spPr>
        <p:txBody>
          <a:bodyPr wrap="square" rtlCol="0">
            <a:spAutoFit/>
          </a:bodyPr>
          <a:lstStyle/>
          <a:p>
            <a:r>
              <a:rPr lang="en-US" dirty="0"/>
              <a:t>www.hamqsl.com/solar2.html#usingdata</a:t>
            </a:r>
          </a:p>
        </p:txBody>
      </p:sp>
      <p:sp>
        <p:nvSpPr>
          <p:cNvPr id="5" name="TextBox 4">
            <a:extLst>
              <a:ext uri="{FF2B5EF4-FFF2-40B4-BE49-F238E27FC236}">
                <a16:creationId xmlns:a16="http://schemas.microsoft.com/office/drawing/2014/main" id="{C8319A6C-F0DB-1F72-A6C0-0EAE3302AC4E}"/>
              </a:ext>
            </a:extLst>
          </p:cNvPr>
          <p:cNvSpPr txBox="1"/>
          <p:nvPr/>
        </p:nvSpPr>
        <p:spPr>
          <a:xfrm>
            <a:off x="589893" y="3145221"/>
            <a:ext cx="10893972" cy="369332"/>
          </a:xfrm>
          <a:prstGeom prst="rect">
            <a:avLst/>
          </a:prstGeom>
          <a:noFill/>
        </p:spPr>
        <p:txBody>
          <a:bodyPr wrap="square" rtlCol="0">
            <a:spAutoFit/>
          </a:bodyPr>
          <a:lstStyle/>
          <a:p>
            <a:r>
              <a:rPr lang="en-US" dirty="0"/>
              <a:t>https://spaceweather.com/</a:t>
            </a:r>
          </a:p>
        </p:txBody>
      </p:sp>
      <p:sp>
        <p:nvSpPr>
          <p:cNvPr id="7" name="TextBox 6">
            <a:extLst>
              <a:ext uri="{FF2B5EF4-FFF2-40B4-BE49-F238E27FC236}">
                <a16:creationId xmlns:a16="http://schemas.microsoft.com/office/drawing/2014/main" id="{79381575-882A-E301-0B23-BD00EDC3973E}"/>
              </a:ext>
            </a:extLst>
          </p:cNvPr>
          <p:cNvSpPr txBox="1"/>
          <p:nvPr/>
        </p:nvSpPr>
        <p:spPr>
          <a:xfrm>
            <a:off x="646386" y="3894084"/>
            <a:ext cx="10586545" cy="369332"/>
          </a:xfrm>
          <a:prstGeom prst="rect">
            <a:avLst/>
          </a:prstGeom>
          <a:noFill/>
        </p:spPr>
        <p:txBody>
          <a:bodyPr wrap="square" rtlCol="0">
            <a:spAutoFit/>
          </a:bodyPr>
          <a:lstStyle/>
          <a:p>
            <a:r>
              <a:rPr lang="en-US" dirty="0"/>
              <a:t>https://www.qrz.com/</a:t>
            </a:r>
          </a:p>
        </p:txBody>
      </p:sp>
      <p:sp>
        <p:nvSpPr>
          <p:cNvPr id="11" name="TextBox 10">
            <a:extLst>
              <a:ext uri="{FF2B5EF4-FFF2-40B4-BE49-F238E27FC236}">
                <a16:creationId xmlns:a16="http://schemas.microsoft.com/office/drawing/2014/main" id="{3E705B3A-172C-95F8-AC88-13EC643AE056}"/>
              </a:ext>
            </a:extLst>
          </p:cNvPr>
          <p:cNvSpPr txBox="1"/>
          <p:nvPr/>
        </p:nvSpPr>
        <p:spPr>
          <a:xfrm>
            <a:off x="708134" y="4627181"/>
            <a:ext cx="11059510" cy="369332"/>
          </a:xfrm>
          <a:prstGeom prst="rect">
            <a:avLst/>
          </a:prstGeom>
          <a:noFill/>
        </p:spPr>
        <p:txBody>
          <a:bodyPr wrap="square" rtlCol="0">
            <a:spAutoFit/>
          </a:bodyPr>
          <a:lstStyle/>
          <a:p>
            <a:r>
              <a:rPr lang="en-US"/>
              <a:t>https://www.swpc.noaa.gov/content/space-weather-glossary</a:t>
            </a:r>
            <a:endParaRPr lang="en-US" dirty="0"/>
          </a:p>
        </p:txBody>
      </p:sp>
      <p:sp>
        <p:nvSpPr>
          <p:cNvPr id="12" name="TextBox 11">
            <a:extLst>
              <a:ext uri="{FF2B5EF4-FFF2-40B4-BE49-F238E27FC236}">
                <a16:creationId xmlns:a16="http://schemas.microsoft.com/office/drawing/2014/main" id="{1A4E3F16-E2E1-5D06-9245-FD88AD5A7E63}"/>
              </a:ext>
            </a:extLst>
          </p:cNvPr>
          <p:cNvSpPr txBox="1"/>
          <p:nvPr/>
        </p:nvSpPr>
        <p:spPr>
          <a:xfrm>
            <a:off x="708134" y="5282606"/>
            <a:ext cx="10775731" cy="369332"/>
          </a:xfrm>
          <a:prstGeom prst="rect">
            <a:avLst/>
          </a:prstGeom>
          <a:noFill/>
        </p:spPr>
        <p:txBody>
          <a:bodyPr wrap="square" rtlCol="0">
            <a:spAutoFit/>
          </a:bodyPr>
          <a:lstStyle/>
          <a:p>
            <a:r>
              <a:rPr lang="en-US" dirty="0"/>
              <a:t>https://en.wikipedia.org/wiki/Ionosphere</a:t>
            </a:r>
          </a:p>
        </p:txBody>
      </p:sp>
    </p:spTree>
    <p:extLst>
      <p:ext uri="{BB962C8B-B14F-4D97-AF65-F5344CB8AC3E}">
        <p14:creationId xmlns:p14="http://schemas.microsoft.com/office/powerpoint/2010/main" val="228303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C049-8E4C-705D-1198-5CCE1D83FC79}"/>
              </a:ext>
            </a:extLst>
          </p:cNvPr>
          <p:cNvSpPr txBox="1"/>
          <p:nvPr/>
        </p:nvSpPr>
        <p:spPr>
          <a:xfrm>
            <a:off x="1182415" y="670034"/>
            <a:ext cx="10192406" cy="369332"/>
          </a:xfrm>
          <a:prstGeom prst="rect">
            <a:avLst/>
          </a:prstGeom>
          <a:noFill/>
        </p:spPr>
        <p:txBody>
          <a:bodyPr wrap="square" rtlCol="0">
            <a:spAutoFit/>
          </a:bodyPr>
          <a:lstStyle/>
          <a:p>
            <a:pPr algn="ctr"/>
            <a:r>
              <a:rPr lang="en-US" dirty="0"/>
              <a:t>Additional Reading On Subject</a:t>
            </a:r>
          </a:p>
        </p:txBody>
      </p:sp>
      <p:sp>
        <p:nvSpPr>
          <p:cNvPr id="3" name="TextBox 2">
            <a:extLst>
              <a:ext uri="{FF2B5EF4-FFF2-40B4-BE49-F238E27FC236}">
                <a16:creationId xmlns:a16="http://schemas.microsoft.com/office/drawing/2014/main" id="{AADA3C8D-7DA6-0B45-7989-99F40F2A1117}"/>
              </a:ext>
            </a:extLst>
          </p:cNvPr>
          <p:cNvSpPr txBox="1"/>
          <p:nvPr/>
        </p:nvSpPr>
        <p:spPr>
          <a:xfrm>
            <a:off x="804041" y="1631731"/>
            <a:ext cx="10996449" cy="369332"/>
          </a:xfrm>
          <a:prstGeom prst="rect">
            <a:avLst/>
          </a:prstGeom>
          <a:noFill/>
        </p:spPr>
        <p:txBody>
          <a:bodyPr wrap="square" rtlCol="0">
            <a:spAutoFit/>
          </a:bodyPr>
          <a:lstStyle/>
          <a:p>
            <a:r>
              <a:rPr lang="en-US" dirty="0">
                <a:highlight>
                  <a:srgbClr val="FFFF00"/>
                </a:highlight>
              </a:rPr>
              <a:t>“ Here to There: Radio Wave Propagation “  </a:t>
            </a:r>
            <a:r>
              <a:rPr lang="en-US" dirty="0"/>
              <a:t>( 1</a:t>
            </a:r>
            <a:r>
              <a:rPr lang="en-US" baseline="30000" dirty="0"/>
              <a:t>st</a:t>
            </a:r>
            <a:r>
              <a:rPr lang="en-US" dirty="0"/>
              <a:t> edition )  Published by ARRL</a:t>
            </a:r>
          </a:p>
        </p:txBody>
      </p:sp>
      <p:sp>
        <p:nvSpPr>
          <p:cNvPr id="4" name="TextBox 3">
            <a:extLst>
              <a:ext uri="{FF2B5EF4-FFF2-40B4-BE49-F238E27FC236}">
                <a16:creationId xmlns:a16="http://schemas.microsoft.com/office/drawing/2014/main" id="{42C85FDF-AF43-E4F0-12F3-56122468479C}"/>
              </a:ext>
            </a:extLst>
          </p:cNvPr>
          <p:cNvSpPr txBox="1"/>
          <p:nvPr/>
        </p:nvSpPr>
        <p:spPr>
          <a:xfrm flipH="1">
            <a:off x="804041" y="2224095"/>
            <a:ext cx="10562896" cy="369332"/>
          </a:xfrm>
          <a:prstGeom prst="rect">
            <a:avLst/>
          </a:prstGeom>
          <a:noFill/>
        </p:spPr>
        <p:txBody>
          <a:bodyPr wrap="square" rtlCol="0">
            <a:spAutoFit/>
          </a:bodyPr>
          <a:lstStyle/>
          <a:p>
            <a:r>
              <a:rPr lang="en-US" dirty="0">
                <a:highlight>
                  <a:srgbClr val="FFFF00"/>
                </a:highlight>
              </a:rPr>
              <a:t>“ The ARRL Operating Manual For Radio Amateurs”  </a:t>
            </a:r>
            <a:r>
              <a:rPr lang="en-US" dirty="0"/>
              <a:t>Published by ARRL</a:t>
            </a:r>
          </a:p>
        </p:txBody>
      </p:sp>
      <p:sp>
        <p:nvSpPr>
          <p:cNvPr id="5" name="TextBox 4">
            <a:extLst>
              <a:ext uri="{FF2B5EF4-FFF2-40B4-BE49-F238E27FC236}">
                <a16:creationId xmlns:a16="http://schemas.microsoft.com/office/drawing/2014/main" id="{D5D3F1C0-9C86-69B8-C675-8864315C16A7}"/>
              </a:ext>
            </a:extLst>
          </p:cNvPr>
          <p:cNvSpPr txBox="1"/>
          <p:nvPr/>
        </p:nvSpPr>
        <p:spPr>
          <a:xfrm>
            <a:off x="796157" y="2816459"/>
            <a:ext cx="10570780" cy="369332"/>
          </a:xfrm>
          <a:prstGeom prst="rect">
            <a:avLst/>
          </a:prstGeom>
          <a:noFill/>
        </p:spPr>
        <p:txBody>
          <a:bodyPr wrap="square" rtlCol="0">
            <a:spAutoFit/>
          </a:bodyPr>
          <a:lstStyle/>
          <a:p>
            <a:r>
              <a:rPr lang="en-US" dirty="0">
                <a:highlight>
                  <a:srgbClr val="FFFF00"/>
                </a:highlight>
              </a:rPr>
              <a:t>“ The ARRL Handbook For Radio Communications “  </a:t>
            </a:r>
            <a:r>
              <a:rPr lang="en-US" dirty="0"/>
              <a:t>Published by ARRL</a:t>
            </a:r>
          </a:p>
        </p:txBody>
      </p:sp>
    </p:spTree>
    <p:extLst>
      <p:ext uri="{BB962C8B-B14F-4D97-AF65-F5344CB8AC3E}">
        <p14:creationId xmlns:p14="http://schemas.microsoft.com/office/powerpoint/2010/main" val="395885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EF6FC-FA75-39A2-86D9-17B6A2015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651" y="210141"/>
            <a:ext cx="8699221" cy="6514750"/>
          </a:xfrm>
          <a:prstGeom prst="rect">
            <a:avLst/>
          </a:prstGeom>
        </p:spPr>
      </p:pic>
    </p:spTree>
    <p:extLst>
      <p:ext uri="{BB962C8B-B14F-4D97-AF65-F5344CB8AC3E}">
        <p14:creationId xmlns:p14="http://schemas.microsoft.com/office/powerpoint/2010/main" val="344291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56A1-54F5-E468-D414-7AFC351DC9A8}"/>
              </a:ext>
            </a:extLst>
          </p:cNvPr>
          <p:cNvSpPr>
            <a:spLocks noGrp="1"/>
          </p:cNvSpPr>
          <p:nvPr>
            <p:ph type="ctrTitle"/>
          </p:nvPr>
        </p:nvSpPr>
        <p:spPr>
          <a:xfrm>
            <a:off x="1524000" y="451413"/>
            <a:ext cx="9144000" cy="2476982"/>
          </a:xfrm>
        </p:spPr>
        <p:txBody>
          <a:bodyPr>
            <a:normAutofit fontScale="90000"/>
          </a:bodyPr>
          <a:lstStyle/>
          <a:p>
            <a:r>
              <a:rPr lang="en-US" dirty="0"/>
              <a:t>What Do The Numbers Mean ?</a:t>
            </a:r>
            <a:br>
              <a:rPr lang="en-US" dirty="0"/>
            </a:br>
            <a:endParaRPr lang="en-US" dirty="0"/>
          </a:p>
        </p:txBody>
      </p:sp>
      <p:sp>
        <p:nvSpPr>
          <p:cNvPr id="3" name="Subtitle 2">
            <a:extLst>
              <a:ext uri="{FF2B5EF4-FFF2-40B4-BE49-F238E27FC236}">
                <a16:creationId xmlns:a16="http://schemas.microsoft.com/office/drawing/2014/main" id="{B5846F04-74E8-ACD4-52A0-B932FFB07C62}"/>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8DDA0935-B473-7818-26EC-116CCD69B579}"/>
              </a:ext>
            </a:extLst>
          </p:cNvPr>
          <p:cNvPicPr>
            <a:picLocks noChangeAspect="1"/>
          </p:cNvPicPr>
          <p:nvPr/>
        </p:nvPicPr>
        <p:blipFill>
          <a:blip r:embed="rId2"/>
          <a:stretch>
            <a:fillRect/>
          </a:stretch>
        </p:blipFill>
        <p:spPr>
          <a:xfrm>
            <a:off x="4705278" y="2881744"/>
            <a:ext cx="2781443" cy="3772396"/>
          </a:xfrm>
          <a:prstGeom prst="rect">
            <a:avLst/>
          </a:prstGeom>
        </p:spPr>
      </p:pic>
    </p:spTree>
    <p:extLst>
      <p:ext uri="{BB962C8B-B14F-4D97-AF65-F5344CB8AC3E}">
        <p14:creationId xmlns:p14="http://schemas.microsoft.com/office/powerpoint/2010/main" val="176763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78470-9698-C19B-0503-B1D1B3DC9D49}"/>
              </a:ext>
            </a:extLst>
          </p:cNvPr>
          <p:cNvSpPr txBox="1"/>
          <p:nvPr/>
        </p:nvSpPr>
        <p:spPr>
          <a:xfrm>
            <a:off x="5233059" y="748146"/>
            <a:ext cx="2134239" cy="923330"/>
          </a:xfrm>
          <a:prstGeom prst="rect">
            <a:avLst/>
          </a:prstGeom>
          <a:noFill/>
        </p:spPr>
        <p:txBody>
          <a:bodyPr wrap="none" rtlCol="0">
            <a:spAutoFit/>
          </a:bodyPr>
          <a:lstStyle/>
          <a:p>
            <a:endParaRPr lang="en-US" dirty="0"/>
          </a:p>
          <a:p>
            <a:r>
              <a:rPr lang="en-US" dirty="0"/>
              <a:t>Layers of Ionosphere</a:t>
            </a:r>
          </a:p>
          <a:p>
            <a:endParaRPr lang="en-US" dirty="0"/>
          </a:p>
        </p:txBody>
      </p:sp>
      <p:pic>
        <p:nvPicPr>
          <p:cNvPr id="4" name="Picture 3">
            <a:extLst>
              <a:ext uri="{FF2B5EF4-FFF2-40B4-BE49-F238E27FC236}">
                <a16:creationId xmlns:a16="http://schemas.microsoft.com/office/drawing/2014/main" id="{D71DB275-9E72-4300-F5AA-4E8D4BC5B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622" y="2346269"/>
            <a:ext cx="3022755" cy="2165461"/>
          </a:xfrm>
          <a:prstGeom prst="rect">
            <a:avLst/>
          </a:prstGeom>
        </p:spPr>
      </p:pic>
      <p:sp>
        <p:nvSpPr>
          <p:cNvPr id="5" name="TextBox 4">
            <a:extLst>
              <a:ext uri="{FF2B5EF4-FFF2-40B4-BE49-F238E27FC236}">
                <a16:creationId xmlns:a16="http://schemas.microsoft.com/office/drawing/2014/main" id="{494718B3-68E7-274E-098F-A58AE5EBC8F3}"/>
              </a:ext>
            </a:extLst>
          </p:cNvPr>
          <p:cNvSpPr txBox="1"/>
          <p:nvPr/>
        </p:nvSpPr>
        <p:spPr>
          <a:xfrm>
            <a:off x="1955470" y="3139044"/>
            <a:ext cx="1332031" cy="369332"/>
          </a:xfrm>
          <a:prstGeom prst="rect">
            <a:avLst/>
          </a:prstGeom>
          <a:noFill/>
        </p:spPr>
        <p:txBody>
          <a:bodyPr wrap="none" rtlCol="0">
            <a:spAutoFit/>
          </a:bodyPr>
          <a:lstStyle/>
          <a:p>
            <a:r>
              <a:rPr lang="en-US" dirty="0"/>
              <a:t>Night Layers</a:t>
            </a:r>
          </a:p>
        </p:txBody>
      </p:sp>
      <p:sp>
        <p:nvSpPr>
          <p:cNvPr id="6" name="TextBox 5">
            <a:extLst>
              <a:ext uri="{FF2B5EF4-FFF2-40B4-BE49-F238E27FC236}">
                <a16:creationId xmlns:a16="http://schemas.microsoft.com/office/drawing/2014/main" id="{DF493B8B-929F-0FFC-B2DE-F0DB8A092BF5}"/>
              </a:ext>
            </a:extLst>
          </p:cNvPr>
          <p:cNvSpPr txBox="1"/>
          <p:nvPr/>
        </p:nvSpPr>
        <p:spPr>
          <a:xfrm>
            <a:off x="9318171" y="3139044"/>
            <a:ext cx="1177566" cy="369332"/>
          </a:xfrm>
          <a:prstGeom prst="rect">
            <a:avLst/>
          </a:prstGeom>
          <a:noFill/>
        </p:spPr>
        <p:txBody>
          <a:bodyPr wrap="none" rtlCol="0">
            <a:spAutoFit/>
          </a:bodyPr>
          <a:lstStyle/>
          <a:p>
            <a:r>
              <a:rPr lang="en-US" dirty="0"/>
              <a:t>Day Layers</a:t>
            </a:r>
          </a:p>
        </p:txBody>
      </p:sp>
      <p:sp>
        <p:nvSpPr>
          <p:cNvPr id="7" name="TextBox 6">
            <a:extLst>
              <a:ext uri="{FF2B5EF4-FFF2-40B4-BE49-F238E27FC236}">
                <a16:creationId xmlns:a16="http://schemas.microsoft.com/office/drawing/2014/main" id="{FCD3F450-EA12-508B-7676-1A34FB02FCAE}"/>
              </a:ext>
            </a:extLst>
          </p:cNvPr>
          <p:cNvSpPr txBox="1"/>
          <p:nvPr/>
        </p:nvSpPr>
        <p:spPr>
          <a:xfrm>
            <a:off x="2088992" y="5047013"/>
            <a:ext cx="7652733" cy="646331"/>
          </a:xfrm>
          <a:prstGeom prst="rect">
            <a:avLst/>
          </a:prstGeom>
          <a:noFill/>
        </p:spPr>
        <p:txBody>
          <a:bodyPr wrap="square" rtlCol="0">
            <a:spAutoFit/>
          </a:bodyPr>
          <a:lstStyle/>
          <a:p>
            <a:r>
              <a:rPr lang="en-US" dirty="0"/>
              <a:t>Each of the layers has different ways that they effect your radio signal and that              changes as you move thru day to night.  </a:t>
            </a:r>
          </a:p>
        </p:txBody>
      </p:sp>
    </p:spTree>
    <p:extLst>
      <p:ext uri="{BB962C8B-B14F-4D97-AF65-F5344CB8AC3E}">
        <p14:creationId xmlns:p14="http://schemas.microsoft.com/office/powerpoint/2010/main" val="11816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93AE9-AB5A-A26F-D799-8AB4DB8F9D74}"/>
              </a:ext>
            </a:extLst>
          </p:cNvPr>
          <p:cNvSpPr txBox="1"/>
          <p:nvPr/>
        </p:nvSpPr>
        <p:spPr>
          <a:xfrm>
            <a:off x="5466608" y="756062"/>
            <a:ext cx="2134239" cy="369332"/>
          </a:xfrm>
          <a:prstGeom prst="rect">
            <a:avLst/>
          </a:prstGeom>
          <a:noFill/>
        </p:spPr>
        <p:txBody>
          <a:bodyPr wrap="none" rtlCol="0">
            <a:spAutoFit/>
          </a:bodyPr>
          <a:lstStyle/>
          <a:p>
            <a:r>
              <a:rPr lang="en-US" dirty="0"/>
              <a:t>Layers of Ionosphere</a:t>
            </a:r>
          </a:p>
        </p:txBody>
      </p:sp>
      <p:pic>
        <p:nvPicPr>
          <p:cNvPr id="4" name="Picture 3">
            <a:extLst>
              <a:ext uri="{FF2B5EF4-FFF2-40B4-BE49-F238E27FC236}">
                <a16:creationId xmlns:a16="http://schemas.microsoft.com/office/drawing/2014/main" id="{99C37DD3-AFD3-E134-9FAC-1613D131F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622" y="1298369"/>
            <a:ext cx="3022755" cy="2541319"/>
          </a:xfrm>
          <a:prstGeom prst="rect">
            <a:avLst/>
          </a:prstGeom>
        </p:spPr>
      </p:pic>
      <p:sp>
        <p:nvSpPr>
          <p:cNvPr id="5" name="TextBox 4">
            <a:extLst>
              <a:ext uri="{FF2B5EF4-FFF2-40B4-BE49-F238E27FC236}">
                <a16:creationId xmlns:a16="http://schemas.microsoft.com/office/drawing/2014/main" id="{B1222E1E-FBA5-C032-4AA2-6D10532A99D7}"/>
              </a:ext>
            </a:extLst>
          </p:cNvPr>
          <p:cNvSpPr txBox="1"/>
          <p:nvPr/>
        </p:nvSpPr>
        <p:spPr>
          <a:xfrm>
            <a:off x="882732" y="4358244"/>
            <a:ext cx="10982815" cy="2031325"/>
          </a:xfrm>
          <a:prstGeom prst="rect">
            <a:avLst/>
          </a:prstGeom>
          <a:noFill/>
        </p:spPr>
        <p:txBody>
          <a:bodyPr wrap="none" rtlCol="0">
            <a:spAutoFit/>
          </a:bodyPr>
          <a:lstStyle/>
          <a:p>
            <a:r>
              <a:rPr lang="en-US" dirty="0">
                <a:highlight>
                  <a:srgbClr val="00FF00"/>
                </a:highlight>
              </a:rPr>
              <a:t>D Layer </a:t>
            </a:r>
            <a:r>
              <a:rPr lang="en-US" dirty="0"/>
              <a:t>is</a:t>
            </a:r>
            <a:r>
              <a:rPr lang="en-US" dirty="0">
                <a:highlight>
                  <a:srgbClr val="00FF00"/>
                </a:highlight>
              </a:rPr>
              <a:t> </a:t>
            </a:r>
            <a:r>
              <a:rPr lang="en-US" dirty="0"/>
              <a:t>the inner most layer at 48 to 90 km above us. It attenuates MF and HF frequencies below 10 </a:t>
            </a:r>
            <a:r>
              <a:rPr lang="en-US" dirty="0" err="1"/>
              <a:t>MHz.</a:t>
            </a:r>
            <a:r>
              <a:rPr lang="en-US" dirty="0"/>
              <a:t> </a:t>
            </a:r>
          </a:p>
          <a:p>
            <a:r>
              <a:rPr lang="en-US" dirty="0"/>
              <a:t>What ionizes this layer is good old sun light and during solar flares hard X-rays add to the ionization of this layer.</a:t>
            </a:r>
          </a:p>
          <a:p>
            <a:r>
              <a:rPr lang="en-US" dirty="0"/>
              <a:t>Generally the effects on the D layer peak around noon and decrease at night reducing the thickness of this layer, </a:t>
            </a:r>
          </a:p>
          <a:p>
            <a:r>
              <a:rPr lang="en-US" dirty="0"/>
              <a:t>but it doesn’t completely disappear due to cosmic rays. This is why there are distant AM broadcast stations that </a:t>
            </a:r>
          </a:p>
          <a:p>
            <a:r>
              <a:rPr lang="en-US" dirty="0"/>
              <a:t>you can hear at night, but disappear during the day.  But during solar proton events ionization can reach very high</a:t>
            </a:r>
          </a:p>
          <a:p>
            <a:r>
              <a:rPr lang="en-US" dirty="0"/>
              <a:t>levels in the high and solar latitudes, that what is called a Polar Cap Absorption (PCA) that radio signals passing this </a:t>
            </a:r>
          </a:p>
          <a:p>
            <a:r>
              <a:rPr lang="en-US" dirty="0"/>
              <a:t>area are absorbed.  These events last less than 24 to 48 hours.</a:t>
            </a:r>
          </a:p>
        </p:txBody>
      </p:sp>
    </p:spTree>
    <p:extLst>
      <p:ext uri="{BB962C8B-B14F-4D97-AF65-F5344CB8AC3E}">
        <p14:creationId xmlns:p14="http://schemas.microsoft.com/office/powerpoint/2010/main" val="4294272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4422F0-33DA-F23E-3D8B-DF62ABC55D66}"/>
              </a:ext>
            </a:extLst>
          </p:cNvPr>
          <p:cNvSpPr txBox="1"/>
          <p:nvPr/>
        </p:nvSpPr>
        <p:spPr>
          <a:xfrm>
            <a:off x="4718462" y="1314203"/>
            <a:ext cx="2957595" cy="369332"/>
          </a:xfrm>
          <a:prstGeom prst="rect">
            <a:avLst/>
          </a:prstGeom>
          <a:noFill/>
        </p:spPr>
        <p:txBody>
          <a:bodyPr wrap="square" rtlCol="0">
            <a:spAutoFit/>
          </a:bodyPr>
          <a:lstStyle/>
          <a:p>
            <a:r>
              <a:rPr lang="en-US" dirty="0"/>
              <a:t>Layers of Ionosphere</a:t>
            </a:r>
          </a:p>
        </p:txBody>
      </p:sp>
      <p:pic>
        <p:nvPicPr>
          <p:cNvPr id="4" name="Picture 3">
            <a:extLst>
              <a:ext uri="{FF2B5EF4-FFF2-40B4-BE49-F238E27FC236}">
                <a16:creationId xmlns:a16="http://schemas.microsoft.com/office/drawing/2014/main" id="{DD88BAB1-36C4-CD4D-85FF-737D236EC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5118" y="1888177"/>
            <a:ext cx="3036124" cy="2070265"/>
          </a:xfrm>
          <a:prstGeom prst="rect">
            <a:avLst/>
          </a:prstGeom>
        </p:spPr>
      </p:pic>
      <p:sp>
        <p:nvSpPr>
          <p:cNvPr id="5" name="TextBox 4">
            <a:extLst>
              <a:ext uri="{FF2B5EF4-FFF2-40B4-BE49-F238E27FC236}">
                <a16:creationId xmlns:a16="http://schemas.microsoft.com/office/drawing/2014/main" id="{D407E2DD-813A-16A0-4225-68BC6FE9D62E}"/>
              </a:ext>
            </a:extLst>
          </p:cNvPr>
          <p:cNvSpPr txBox="1"/>
          <p:nvPr/>
        </p:nvSpPr>
        <p:spPr>
          <a:xfrm>
            <a:off x="886690" y="4421579"/>
            <a:ext cx="11138498" cy="1477328"/>
          </a:xfrm>
          <a:prstGeom prst="rect">
            <a:avLst/>
          </a:prstGeom>
          <a:noFill/>
        </p:spPr>
        <p:txBody>
          <a:bodyPr wrap="none" rtlCol="0">
            <a:spAutoFit/>
          </a:bodyPr>
          <a:lstStyle/>
          <a:p>
            <a:r>
              <a:rPr lang="en-US" dirty="0"/>
              <a:t>E Layer is the middle layer that is 90 to 150 km above us.  This layer is ionized by soft X-rays and far ultraviolet solar</a:t>
            </a:r>
          </a:p>
          <a:p>
            <a:r>
              <a:rPr lang="en-US" dirty="0"/>
              <a:t>radiation.  The E Layer reflects radio waves that are 10 MHz and lower, it also contributes some to the absorption of</a:t>
            </a:r>
          </a:p>
          <a:p>
            <a:r>
              <a:rPr lang="en-US" dirty="0"/>
              <a:t>radio waves 50 MHz and higher.  At night the E Layer weakens due to lack of the solar radiation. And at night because </a:t>
            </a:r>
          </a:p>
          <a:p>
            <a:r>
              <a:rPr lang="en-US" dirty="0"/>
              <a:t>of this lack of ionization the height of the layer increases causing an increase of the range of that radio waves are that</a:t>
            </a:r>
          </a:p>
          <a:p>
            <a:r>
              <a:rPr lang="en-US" dirty="0"/>
              <a:t>reflected. So you go from being a short range local band to a DX band.</a:t>
            </a:r>
          </a:p>
        </p:txBody>
      </p:sp>
    </p:spTree>
    <p:extLst>
      <p:ext uri="{BB962C8B-B14F-4D97-AF65-F5344CB8AC3E}">
        <p14:creationId xmlns:p14="http://schemas.microsoft.com/office/powerpoint/2010/main" val="316915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2E958E-F7E6-3701-520D-7E06A402C2C2}"/>
              </a:ext>
            </a:extLst>
          </p:cNvPr>
          <p:cNvSpPr txBox="1"/>
          <p:nvPr/>
        </p:nvSpPr>
        <p:spPr>
          <a:xfrm>
            <a:off x="5027221" y="898566"/>
            <a:ext cx="2129429" cy="369332"/>
          </a:xfrm>
          <a:prstGeom prst="rect">
            <a:avLst/>
          </a:prstGeom>
          <a:noFill/>
        </p:spPr>
        <p:txBody>
          <a:bodyPr wrap="none" rtlCol="0">
            <a:spAutoFit/>
          </a:bodyPr>
          <a:lstStyle/>
          <a:p>
            <a:pPr algn="ctr"/>
            <a:r>
              <a:rPr lang="en-US" dirty="0"/>
              <a:t>Layers of ionosphere</a:t>
            </a:r>
          </a:p>
        </p:txBody>
      </p:sp>
      <p:pic>
        <p:nvPicPr>
          <p:cNvPr id="4" name="Picture 3">
            <a:extLst>
              <a:ext uri="{FF2B5EF4-FFF2-40B4-BE49-F238E27FC236}">
                <a16:creationId xmlns:a16="http://schemas.microsoft.com/office/drawing/2014/main" id="{F0E993E5-6697-EE36-2303-A46F6377E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622" y="1452749"/>
            <a:ext cx="3022755" cy="2458191"/>
          </a:xfrm>
          <a:prstGeom prst="rect">
            <a:avLst/>
          </a:prstGeom>
        </p:spPr>
      </p:pic>
      <p:sp>
        <p:nvSpPr>
          <p:cNvPr id="5" name="TextBox 4">
            <a:extLst>
              <a:ext uri="{FF2B5EF4-FFF2-40B4-BE49-F238E27FC236}">
                <a16:creationId xmlns:a16="http://schemas.microsoft.com/office/drawing/2014/main" id="{5AEED0FE-D9C4-BF52-F83D-C3F65A8A8F6D}"/>
              </a:ext>
            </a:extLst>
          </p:cNvPr>
          <p:cNvSpPr txBox="1"/>
          <p:nvPr/>
        </p:nvSpPr>
        <p:spPr>
          <a:xfrm>
            <a:off x="716478" y="4334494"/>
            <a:ext cx="10876952" cy="1477328"/>
          </a:xfrm>
          <a:prstGeom prst="rect">
            <a:avLst/>
          </a:prstGeom>
          <a:noFill/>
        </p:spPr>
        <p:txBody>
          <a:bodyPr wrap="none" rtlCol="0">
            <a:spAutoFit/>
          </a:bodyPr>
          <a:lstStyle/>
          <a:p>
            <a:r>
              <a:rPr lang="en-US" dirty="0"/>
              <a:t>Es layer or sporadic E layer is small thin clouds of intense ionization, which can support reflection of radio wave </a:t>
            </a:r>
          </a:p>
          <a:p>
            <a:r>
              <a:rPr lang="en-US" dirty="0"/>
              <a:t>frequently up to 50 MHz and sometimes up to 450 </a:t>
            </a:r>
            <a:r>
              <a:rPr lang="en-US" dirty="0" err="1"/>
              <a:t>MHz.</a:t>
            </a:r>
            <a:r>
              <a:rPr lang="en-US" dirty="0"/>
              <a:t>  Sporadic E events can last only a few minutes or up to</a:t>
            </a:r>
          </a:p>
          <a:p>
            <a:r>
              <a:rPr lang="en-US" dirty="0"/>
              <a:t>hours.  This allows the lucky ham to work some long distance communication.  Skip distances are generally around</a:t>
            </a:r>
          </a:p>
          <a:p>
            <a:r>
              <a:rPr lang="en-US" dirty="0"/>
              <a:t>1640 km, but skip distances can range from 900 to 2500 km on a single hop. And multi-hop propagation of over</a:t>
            </a:r>
          </a:p>
          <a:p>
            <a:r>
              <a:rPr lang="en-US" dirty="0"/>
              <a:t>3500 km, with some time contact of up to 15000 km.  These generally happen during the months of June and July.</a:t>
            </a:r>
          </a:p>
        </p:txBody>
      </p:sp>
    </p:spTree>
    <p:extLst>
      <p:ext uri="{BB962C8B-B14F-4D97-AF65-F5344CB8AC3E}">
        <p14:creationId xmlns:p14="http://schemas.microsoft.com/office/powerpoint/2010/main" val="189217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D4EAC-532B-7605-CB76-C09707F830E1}"/>
              </a:ext>
            </a:extLst>
          </p:cNvPr>
          <p:cNvSpPr txBox="1"/>
          <p:nvPr/>
        </p:nvSpPr>
        <p:spPr>
          <a:xfrm>
            <a:off x="5363688" y="1353787"/>
            <a:ext cx="2134239" cy="369332"/>
          </a:xfrm>
          <a:prstGeom prst="rect">
            <a:avLst/>
          </a:prstGeom>
          <a:noFill/>
        </p:spPr>
        <p:txBody>
          <a:bodyPr wrap="none" rtlCol="0">
            <a:spAutoFit/>
          </a:bodyPr>
          <a:lstStyle/>
          <a:p>
            <a:pPr algn="ctr"/>
            <a:r>
              <a:rPr lang="en-US" dirty="0"/>
              <a:t>Layers of Ionosphere</a:t>
            </a:r>
          </a:p>
        </p:txBody>
      </p:sp>
      <p:pic>
        <p:nvPicPr>
          <p:cNvPr id="4" name="Picture 3">
            <a:extLst>
              <a:ext uri="{FF2B5EF4-FFF2-40B4-BE49-F238E27FC236}">
                <a16:creationId xmlns:a16="http://schemas.microsoft.com/office/drawing/2014/main" id="{9623229A-E61F-3FB4-33CD-1CF6C8C3E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623" y="2074223"/>
            <a:ext cx="3022755" cy="2157351"/>
          </a:xfrm>
          <a:prstGeom prst="rect">
            <a:avLst/>
          </a:prstGeom>
        </p:spPr>
      </p:pic>
      <p:sp>
        <p:nvSpPr>
          <p:cNvPr id="5" name="TextBox 4">
            <a:extLst>
              <a:ext uri="{FF2B5EF4-FFF2-40B4-BE49-F238E27FC236}">
                <a16:creationId xmlns:a16="http://schemas.microsoft.com/office/drawing/2014/main" id="{4008A6E0-F776-1990-5682-41C1F86AB8CC}"/>
              </a:ext>
            </a:extLst>
          </p:cNvPr>
          <p:cNvSpPr txBox="1"/>
          <p:nvPr/>
        </p:nvSpPr>
        <p:spPr>
          <a:xfrm>
            <a:off x="957943" y="4801590"/>
            <a:ext cx="10674589" cy="923330"/>
          </a:xfrm>
          <a:prstGeom prst="rect">
            <a:avLst/>
          </a:prstGeom>
          <a:noFill/>
        </p:spPr>
        <p:txBody>
          <a:bodyPr wrap="none" rtlCol="0">
            <a:spAutoFit/>
          </a:bodyPr>
          <a:lstStyle/>
          <a:p>
            <a:r>
              <a:rPr lang="en-US" dirty="0"/>
              <a:t>F Layer is the upper most of the Ionosphere, it extends from 150 to 500 km above us.  During the day the F layer</a:t>
            </a:r>
          </a:p>
          <a:p>
            <a:r>
              <a:rPr lang="en-US" dirty="0"/>
              <a:t>is made up of the F2 layer which is there day and night, the F1 layer is only there day light.  Because the F2 layer</a:t>
            </a:r>
          </a:p>
          <a:p>
            <a:r>
              <a:rPr lang="en-US" dirty="0"/>
              <a:t>is with us 24 hours a day, it is responsible for most of the skywave propagation of radio waves.   </a:t>
            </a:r>
          </a:p>
        </p:txBody>
      </p:sp>
    </p:spTree>
    <p:extLst>
      <p:ext uri="{BB962C8B-B14F-4D97-AF65-F5344CB8AC3E}">
        <p14:creationId xmlns:p14="http://schemas.microsoft.com/office/powerpoint/2010/main" val="414740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C6D57A-5D78-3C51-FDC7-BE033FE5E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446" y="1448790"/>
            <a:ext cx="3356309" cy="2901537"/>
          </a:xfrm>
          <a:prstGeom prst="rect">
            <a:avLst/>
          </a:prstGeom>
        </p:spPr>
      </p:pic>
      <p:sp>
        <p:nvSpPr>
          <p:cNvPr id="4" name="TextBox 3">
            <a:extLst>
              <a:ext uri="{FF2B5EF4-FFF2-40B4-BE49-F238E27FC236}">
                <a16:creationId xmlns:a16="http://schemas.microsoft.com/office/drawing/2014/main" id="{C6EEE201-1C73-F2EA-7D40-4A120EEAF5E2}"/>
              </a:ext>
            </a:extLst>
          </p:cNvPr>
          <p:cNvSpPr txBox="1"/>
          <p:nvPr/>
        </p:nvSpPr>
        <p:spPr>
          <a:xfrm>
            <a:off x="518556" y="1670462"/>
            <a:ext cx="45719" cy="646331"/>
          </a:xfrm>
          <a:prstGeom prst="rect">
            <a:avLst/>
          </a:prstGeom>
          <a:noFill/>
        </p:spPr>
        <p:txBody>
          <a:bodyPr wrap="square" rtlCol="0">
            <a:spAutoFit/>
          </a:bodyPr>
          <a:lstStyle/>
          <a:p>
            <a:endParaRPr lang="en-US" dirty="0"/>
          </a:p>
          <a:p>
            <a:endParaRPr lang="en-US" dirty="0"/>
          </a:p>
        </p:txBody>
      </p:sp>
      <p:sp>
        <p:nvSpPr>
          <p:cNvPr id="7" name="TextBox 6">
            <a:extLst>
              <a:ext uri="{FF2B5EF4-FFF2-40B4-BE49-F238E27FC236}">
                <a16:creationId xmlns:a16="http://schemas.microsoft.com/office/drawing/2014/main" id="{945F39C2-E30A-B8E1-9118-F79E20E1A1FB}"/>
              </a:ext>
            </a:extLst>
          </p:cNvPr>
          <p:cNvSpPr txBox="1"/>
          <p:nvPr/>
        </p:nvSpPr>
        <p:spPr>
          <a:xfrm>
            <a:off x="4722421" y="467096"/>
            <a:ext cx="3093933" cy="369332"/>
          </a:xfrm>
          <a:prstGeom prst="rect">
            <a:avLst/>
          </a:prstGeom>
          <a:noFill/>
        </p:spPr>
        <p:txBody>
          <a:bodyPr wrap="square" rtlCol="0">
            <a:spAutoFit/>
          </a:bodyPr>
          <a:lstStyle/>
          <a:p>
            <a:r>
              <a:rPr lang="en-US" dirty="0"/>
              <a:t>Solar-Terrestrial Data</a:t>
            </a:r>
          </a:p>
        </p:txBody>
      </p:sp>
      <p:sp>
        <p:nvSpPr>
          <p:cNvPr id="8" name="TextBox 7">
            <a:extLst>
              <a:ext uri="{FF2B5EF4-FFF2-40B4-BE49-F238E27FC236}">
                <a16:creationId xmlns:a16="http://schemas.microsoft.com/office/drawing/2014/main" id="{AC4DC66D-A13E-B817-EA08-0A5718C33AE3}"/>
              </a:ext>
            </a:extLst>
          </p:cNvPr>
          <p:cNvSpPr txBox="1"/>
          <p:nvPr/>
        </p:nvSpPr>
        <p:spPr>
          <a:xfrm>
            <a:off x="1207325" y="950026"/>
            <a:ext cx="8930244" cy="369332"/>
          </a:xfrm>
          <a:prstGeom prst="rect">
            <a:avLst/>
          </a:prstGeom>
          <a:noFill/>
        </p:spPr>
        <p:txBody>
          <a:bodyPr wrap="square" rtlCol="0">
            <a:spAutoFit/>
          </a:bodyPr>
          <a:lstStyle/>
          <a:p>
            <a:r>
              <a:rPr lang="en-US" dirty="0"/>
              <a:t>What do these numbers mean and how do they relate to the Ionosphere and the layers in it?</a:t>
            </a:r>
          </a:p>
        </p:txBody>
      </p:sp>
      <p:sp>
        <p:nvSpPr>
          <p:cNvPr id="9" name="TextBox 8">
            <a:extLst>
              <a:ext uri="{FF2B5EF4-FFF2-40B4-BE49-F238E27FC236}">
                <a16:creationId xmlns:a16="http://schemas.microsoft.com/office/drawing/2014/main" id="{BC229624-F410-28C0-391A-94461CEBA6F1}"/>
              </a:ext>
            </a:extLst>
          </p:cNvPr>
          <p:cNvSpPr txBox="1"/>
          <p:nvPr/>
        </p:nvSpPr>
        <p:spPr>
          <a:xfrm>
            <a:off x="946068" y="4920343"/>
            <a:ext cx="10501745" cy="1754326"/>
          </a:xfrm>
          <a:prstGeom prst="rect">
            <a:avLst/>
          </a:prstGeom>
          <a:noFill/>
        </p:spPr>
        <p:txBody>
          <a:bodyPr wrap="square" rtlCol="0">
            <a:spAutoFit/>
          </a:bodyPr>
          <a:lstStyle/>
          <a:p>
            <a:r>
              <a:rPr lang="en-US" dirty="0"/>
              <a:t>The top line is the date and time in Universal Time or UT.  This is the time for which this data is current.  You can find these information panel in a number of amateur radio sites such as QRZ and others.  Most web sites update this information as you log in their web site, if you are parked on a web site for a significant amount of</a:t>
            </a:r>
          </a:p>
          <a:p>
            <a:r>
              <a:rPr lang="en-US" dirty="0"/>
              <a:t>of time you may want to refresh this data periodically, so that you have the current data.  I have noticed that from the time I turn on my </a:t>
            </a:r>
            <a:r>
              <a:rPr lang="en-US" dirty="0" err="1"/>
              <a:t>Geochron</a:t>
            </a:r>
            <a:r>
              <a:rPr lang="en-US" dirty="0"/>
              <a:t> during the pre net till the time I give my report on the regular net the </a:t>
            </a:r>
          </a:p>
          <a:p>
            <a:r>
              <a:rPr lang="en-US" dirty="0"/>
              <a:t>readings change, sometime greatly.</a:t>
            </a:r>
          </a:p>
        </p:txBody>
      </p:sp>
    </p:spTree>
    <p:extLst>
      <p:ext uri="{BB962C8B-B14F-4D97-AF65-F5344CB8AC3E}">
        <p14:creationId xmlns:p14="http://schemas.microsoft.com/office/powerpoint/2010/main" val="1956460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2066</Words>
  <Application>Microsoft Office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What Do The Numbers Mean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 Numbers Mean ? </dc:title>
  <dc:creator>Robert Burke</dc:creator>
  <cp:lastModifiedBy>Robert Burke</cp:lastModifiedBy>
  <cp:revision>26</cp:revision>
  <dcterms:created xsi:type="dcterms:W3CDTF">2023-10-07T22:07:53Z</dcterms:created>
  <dcterms:modified xsi:type="dcterms:W3CDTF">2023-10-30T16:13:46Z</dcterms:modified>
</cp:coreProperties>
</file>