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27" r:id="rId2"/>
    <p:sldId id="256" r:id="rId3"/>
    <p:sldId id="316" r:id="rId4"/>
    <p:sldId id="320" r:id="rId5"/>
    <p:sldId id="321" r:id="rId6"/>
    <p:sldId id="322" r:id="rId7"/>
    <p:sldId id="282" r:id="rId8"/>
    <p:sldId id="286" r:id="rId9"/>
    <p:sldId id="311" r:id="rId10"/>
    <p:sldId id="283" r:id="rId11"/>
    <p:sldId id="319" r:id="rId12"/>
    <p:sldId id="293" r:id="rId13"/>
    <p:sldId id="263" r:id="rId14"/>
    <p:sldId id="318" r:id="rId15"/>
    <p:sldId id="299" r:id="rId16"/>
    <p:sldId id="325" r:id="rId17"/>
    <p:sldId id="297" r:id="rId18"/>
    <p:sldId id="298" r:id="rId19"/>
    <p:sldId id="300" r:id="rId20"/>
    <p:sldId id="323" r:id="rId21"/>
    <p:sldId id="315" r:id="rId22"/>
    <p:sldId id="301" r:id="rId23"/>
    <p:sldId id="302" r:id="rId24"/>
    <p:sldId id="303" r:id="rId25"/>
    <p:sldId id="304" r:id="rId26"/>
    <p:sldId id="313" r:id="rId27"/>
    <p:sldId id="305" r:id="rId28"/>
    <p:sldId id="314" r:id="rId29"/>
    <p:sldId id="306" r:id="rId30"/>
    <p:sldId id="307" r:id="rId31"/>
    <p:sldId id="308" r:id="rId32"/>
    <p:sldId id="279" r:id="rId33"/>
    <p:sldId id="281" r:id="rId34"/>
    <p:sldId id="32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23" autoAdjust="0"/>
    <p:restoredTop sz="83709" autoAdjust="0"/>
  </p:normalViewPr>
  <p:slideViewPr>
    <p:cSldViewPr>
      <p:cViewPr varScale="1">
        <p:scale>
          <a:sx n="82" d="100"/>
          <a:sy n="82" d="100"/>
        </p:scale>
        <p:origin x="16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6D4EA-9B24-A444-AC0F-2AE243378D8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E76B5-DC23-4D44-AE5B-A800AC7F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9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04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IFS – Interframe Space (could be SIFS, DIFS, AIFS, PIFS or EIFS)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Most IFS lengths are 9 or 20 microseconds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Random </a:t>
            </a:r>
            <a:r>
              <a:rPr lang="en-US" dirty="0" err="1"/>
              <a:t>backoff</a:t>
            </a:r>
            <a:r>
              <a:rPr lang="en-US" dirty="0"/>
              <a:t> value – arbitrary and selected by each client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Keeps all STAs from transmitting at same time (if all NAVs = 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0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CWNP is a great organization!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Next slide:  The reason you all came out tonight—to get your Wi-Fi at home fixed!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58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Spectrum has default of 100/10 now, I think.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Get fastest you can as this is usually the bottleneck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WLAN engineers say “80% of wireless issues are client-related.”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62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Your ”Router” at home is a multi-function device:  It is an AP and firewall and switch and router,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Wi-Fi at home: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Incorrect settings by ISP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AP in center of home, if possible (not in corner under pile of clothes)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AP and NOT a “WAP”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06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Cisco Meraki – yearly/three-year subscription fee; these others do not.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Same SSID:  You want to roam to the other AP, and the client always makes the roaming decision.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116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Drivers are probably the #1 item in this list!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98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2.4 –ONLY use channels 1, 6 or 11 (unless you are in middle of Montana!)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 5 GHz if at all possible, especially in congested neighborhoods, apartments or condos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462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UNII-1 and UNII-3 are always safe to 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UNII-2 and UNII-2 Ext are DFS channels – if detect radar, must change channel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Near and around airports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Near terminal doppler radar sites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For home use, usually OK to use, but be aware channel may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27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 “automatic” on channels in the 5 GHz band if there are a lot of other APs on this band.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Disable 1, 2, 5.5 and 11 – these are 11b rates (over 17 </a:t>
            </a:r>
            <a:r>
              <a:rPr lang="en-US" dirty="0" err="1"/>
              <a:t>yr</a:t>
            </a:r>
            <a:r>
              <a:rPr lang="en-US" dirty="0"/>
              <a:t> old technology).  Eliminate protection mechanism and pm ripple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5 GHz:  6, 12, and 24 </a:t>
            </a:r>
            <a:r>
              <a:rPr lang="en-US" dirty="0" err="1"/>
              <a:t>Mbps</a:t>
            </a:r>
            <a:r>
              <a:rPr lang="en-US" dirty="0"/>
              <a:t> are usually the default settings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203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Firmware updates are done by looking in the web GUI on your router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routers are $100 or less and will dramatically improve your home wireless network!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Recent ones on Amazon: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TP-Link Archer AC1750:  $59.99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err="1"/>
              <a:t>Netgear</a:t>
            </a:r>
            <a:r>
              <a:rPr lang="en-US" dirty="0"/>
              <a:t> R6700 Nighthawk AC1750: $99.99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Asus AC1900: $139.99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Get an 802.11ac router (11n is older)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43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No, Hedy </a:t>
            </a:r>
            <a:r>
              <a:rPr lang="en-US" dirty="0" err="1"/>
              <a:t>Lamarr</a:t>
            </a:r>
            <a:r>
              <a:rPr lang="en-US" dirty="0"/>
              <a:t> did not “invent” FHSS (it was around before this time), but she did invent the usage for jamming Axis </a:t>
            </a:r>
            <a:r>
              <a:rPr lang="en-US" dirty="0" err="1"/>
              <a:t>torpedes</a:t>
            </a:r>
            <a:r>
              <a:rPr lang="en-US" dirty="0"/>
              <a:t> in WWII.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Technology not adopted by US Navy until the 1960s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FHSS was part of legacy Wi-Fi and is part of Bluetooth technology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Lamarr</a:t>
            </a:r>
            <a:r>
              <a:rPr lang="en-US" dirty="0"/>
              <a:t> was inducted into the National Inventors Hall of Fame in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815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Slide deck will be up on the SPARC website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04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WiFi</a:t>
            </a:r>
            <a:r>
              <a:rPr lang="en-US" dirty="0"/>
              <a:t> Alliance wanted a term a bit catchier than “IEEE 802.11b Direct Sequence Spread Spectrum” and contracted Interbrand to come up with a better term.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a while, WFA used tag line: “Wi-Fi: The Standard for Wireless Fidelity” but realized that was confusing things and was a mistake, so they dropped 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Spell Wi-Fi as upper case W, lower case </a:t>
            </a:r>
            <a:r>
              <a:rPr lang="en-US" dirty="0" err="1"/>
              <a:t>i</a:t>
            </a:r>
            <a:r>
              <a:rPr lang="en-US" dirty="0"/>
              <a:t>, hyphen, upper case F, lower case </a:t>
            </a:r>
            <a:r>
              <a:rPr lang="en-US" dirty="0" err="1"/>
              <a:t>i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40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IoT:  door locks, refrigerators, HVAC and home A/C, wearable devices, security cameras, </a:t>
            </a:r>
            <a:r>
              <a:rPr lang="en-US" dirty="0" err="1"/>
              <a:t>etc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“All People Seem To Need Data Processing”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Or…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“Please Do Not Throw Sausage Pizza Away”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7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802.11 or 802.11 prime – 1997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802.11ax should be ratified by IEEE sometime this year (2018)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93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IoT:  door locks, refrigerators, HVAC and home A/C, wearable devices, security cameras, </a:t>
            </a:r>
            <a:r>
              <a:rPr lang="en-US" dirty="0" err="1"/>
              <a:t>etc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RTLS: hospitals (track IV pumps and patients too); retail, theme parks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53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IEEE 802.11 is the standard for Wi-Fi.  Last revision has over 3500 pages!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DCF: Distributed Coordination Function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Wi-Fi is polite.  Since it is </a:t>
            </a:r>
            <a:r>
              <a:rPr lang="en-US" b="1" dirty="0"/>
              <a:t>half-duplex,</a:t>
            </a:r>
            <a:r>
              <a:rPr lang="en-US" dirty="0"/>
              <a:t> it has to “take turns”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Roaming: Client makes roaming decision per the “secret sauce” of every AP manufacturer.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92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802.11 protocol (Wi-Fi) “avoids” collisions by using CSMA/CA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Carrier Sense Multiple Access/Collision Avoidance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802.3 (which is Ethernet) uses CSMA/CD (collision detection)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STA:  any Wi-Fi station (client or AP)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WM = Wireless Medium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CCA has two components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ED (Energy Detect) is listening for raw RF energy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CS (Carrier Sense) is listening for “preamble detection” or listening only for the preamble of the 802.11 the wireless frame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63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Virtual Carrier Sense uses NAV which has a timer that is set by using the duration ID values found in the MAC header of the frame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Duration ID is the value in a frame that a station uses to tell others how long it takes for that STA to complete the conversation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NAV is the time each station hears from a transmitting STA in the Duration ID.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All STAs then update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5E76B5-DC23-4D44-AE5B-A800AC7F11E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4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5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7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2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5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2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8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2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6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8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2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8FA8C-0183-4D1A-B07D-CF194618B730}" type="datetimeFigureOut">
              <a:rPr lang="en-US" smtClean="0"/>
              <a:t>4/29/18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98CF0-8E01-40AD-AC65-A1698476BB1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1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wnp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catewifi.wordpress.com/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586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 of Wi-Fi</a:t>
            </a:r>
          </a:p>
          <a:p>
            <a:r>
              <a:rPr lang="en-US" dirty="0"/>
              <a:t>Wi-Fi in Our Lives</a:t>
            </a:r>
          </a:p>
          <a:p>
            <a:r>
              <a:rPr lang="en-US" dirty="0"/>
              <a:t>How Wi-Fi Works</a:t>
            </a:r>
          </a:p>
          <a:p>
            <a:r>
              <a:rPr lang="en-US" dirty="0"/>
              <a:t>Wi-Fi as a Career</a:t>
            </a:r>
          </a:p>
          <a:p>
            <a:r>
              <a:rPr lang="en-US" dirty="0"/>
              <a:t>Can you “Fix” My Wi-Fi?</a:t>
            </a:r>
          </a:p>
          <a:p>
            <a:r>
              <a:rPr lang="en-US" dirty="0"/>
              <a:t>Q&amp;A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18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554325-A8B7-5844-A7B2-88A109C64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04800"/>
            <a:ext cx="5279523" cy="623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75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B26B9-EEE8-A347-BBF5-2E546733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all Began with Hedy </a:t>
            </a:r>
            <a:r>
              <a:rPr lang="en-US" dirty="0" err="1"/>
              <a:t>Lamarr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438B603-C6F0-184A-A8EE-C5EC35998C9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33136"/>
            <a:ext cx="3085920" cy="364699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3EDCB-D9C5-D54D-8E1C-EB0BCE88F5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Austrian actress        (1914-2000)</a:t>
            </a:r>
          </a:p>
          <a:p>
            <a:r>
              <a:rPr lang="en-US" dirty="0"/>
              <a:t>Co-invented with George </a:t>
            </a:r>
            <a:r>
              <a:rPr lang="en-US" dirty="0" err="1"/>
              <a:t>Anthiel</a:t>
            </a:r>
            <a:r>
              <a:rPr lang="en-US" dirty="0"/>
              <a:t> method to jam WWII Axis torpedoes</a:t>
            </a:r>
          </a:p>
          <a:p>
            <a:r>
              <a:rPr lang="en-US" dirty="0"/>
              <a:t>Used FHSS; part of legacy Wi-Fi and Bluetooth today</a:t>
            </a:r>
          </a:p>
        </p:txBody>
      </p:sp>
    </p:spTree>
    <p:extLst>
      <p:ext uri="{BB962C8B-B14F-4D97-AF65-F5344CB8AC3E}">
        <p14:creationId xmlns:p14="http://schemas.microsoft.com/office/powerpoint/2010/main" val="3079062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Wi-Fi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Wi-Fi does </a:t>
            </a:r>
            <a:r>
              <a:rPr lang="en-US" i="1" dirty="0"/>
              <a:t>not</a:t>
            </a:r>
            <a:r>
              <a:rPr lang="en-US" dirty="0"/>
              <a:t> mean “Wireless Fidelity”</a:t>
            </a:r>
          </a:p>
          <a:p>
            <a:pPr lvl="1"/>
            <a:r>
              <a:rPr lang="en-US" dirty="0"/>
              <a:t>Interbrand was contracted by Wi-Fi Alliance (WFA) circa 1999 for brand creation</a:t>
            </a:r>
          </a:p>
          <a:p>
            <a:pPr lvl="1"/>
            <a:r>
              <a:rPr lang="en-US" dirty="0"/>
              <a:t>Per WFA, “Wi-Fi doesn’t stand for anything.”</a:t>
            </a:r>
          </a:p>
          <a:p>
            <a:pPr lvl="1"/>
            <a:r>
              <a:rPr lang="en-US" dirty="0"/>
              <a:t>WFA used tag line: “Standard for Wireless Fidelity”</a:t>
            </a:r>
          </a:p>
          <a:p>
            <a:pPr lvl="1"/>
            <a:r>
              <a:rPr lang="en-US" dirty="0"/>
              <a:t>WFA approved “Wi-Fi” and the yin yang logo</a:t>
            </a:r>
          </a:p>
          <a:p>
            <a:pPr lvl="1"/>
            <a:r>
              <a:rPr lang="en-US" dirty="0"/>
              <a:t>Wi-Fi (with hyphen) </a:t>
            </a:r>
          </a:p>
        </p:txBody>
      </p:sp>
    </p:spTree>
    <p:extLst>
      <p:ext uri="{BB962C8B-B14F-4D97-AF65-F5344CB8AC3E}">
        <p14:creationId xmlns:p14="http://schemas.microsoft.com/office/powerpoint/2010/main" val="4219568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8A3BDC-3EA3-674A-ADFD-0B3E95C568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57200"/>
            <a:ext cx="60198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9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OSI 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7.  Application Layer</a:t>
            </a:r>
          </a:p>
          <a:p>
            <a:pPr marL="0" indent="0">
              <a:buNone/>
            </a:pPr>
            <a:r>
              <a:rPr lang="en-US" sz="2800" dirty="0"/>
              <a:t>6.  Presentation Layer</a:t>
            </a:r>
          </a:p>
          <a:p>
            <a:pPr marL="0" indent="0">
              <a:buNone/>
            </a:pPr>
            <a:r>
              <a:rPr lang="en-US" sz="2800" dirty="0"/>
              <a:t>5.  Session Layer</a:t>
            </a:r>
          </a:p>
          <a:p>
            <a:pPr marL="0" indent="0">
              <a:buNone/>
            </a:pPr>
            <a:r>
              <a:rPr lang="en-US" sz="2800" dirty="0"/>
              <a:t>4.  Transport Layer</a:t>
            </a:r>
          </a:p>
          <a:p>
            <a:pPr marL="0" indent="0">
              <a:buNone/>
            </a:pPr>
            <a:r>
              <a:rPr lang="en-US" sz="2800" dirty="0"/>
              <a:t>3.  Network Layer</a:t>
            </a:r>
          </a:p>
          <a:p>
            <a:pPr marL="0" indent="0">
              <a:buNone/>
            </a:pPr>
            <a:r>
              <a:rPr lang="en-US" sz="2800" dirty="0"/>
              <a:t>2.  Data Layer </a:t>
            </a:r>
          </a:p>
          <a:p>
            <a:pPr marL="0" indent="0">
              <a:buNone/>
            </a:pPr>
            <a:r>
              <a:rPr lang="en-US" sz="2800" dirty="0"/>
              <a:t>1.  Physical Layer (PHY)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89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IEEE 802.11 PHY Standards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0DF522-92E5-E241-8101-AF11B601A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241955"/>
              </p:ext>
            </p:extLst>
          </p:nvPr>
        </p:nvGraphicFramePr>
        <p:xfrm>
          <a:off x="457200" y="1905000"/>
          <a:ext cx="8080510" cy="3048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3523">
                  <a:extLst>
                    <a:ext uri="{9D8B030D-6E8A-4147-A177-3AD203B41FA5}">
                      <a16:colId xmlns:a16="http://schemas.microsoft.com/office/drawing/2014/main" val="1006204010"/>
                    </a:ext>
                  </a:extLst>
                </a:gridCol>
                <a:gridCol w="1581018">
                  <a:extLst>
                    <a:ext uri="{9D8B030D-6E8A-4147-A177-3AD203B41FA5}">
                      <a16:colId xmlns:a16="http://schemas.microsoft.com/office/drawing/2014/main" val="2394870245"/>
                    </a:ext>
                  </a:extLst>
                </a:gridCol>
                <a:gridCol w="1422916">
                  <a:extLst>
                    <a:ext uri="{9D8B030D-6E8A-4147-A177-3AD203B41FA5}">
                      <a16:colId xmlns:a16="http://schemas.microsoft.com/office/drawing/2014/main" val="540277112"/>
                    </a:ext>
                  </a:extLst>
                </a:gridCol>
                <a:gridCol w="1031255">
                  <a:extLst>
                    <a:ext uri="{9D8B030D-6E8A-4147-A177-3AD203B41FA5}">
                      <a16:colId xmlns:a16="http://schemas.microsoft.com/office/drawing/2014/main" val="495356372"/>
                    </a:ext>
                  </a:extLst>
                </a:gridCol>
                <a:gridCol w="2651798">
                  <a:extLst>
                    <a:ext uri="{9D8B030D-6E8A-4147-A177-3AD203B41FA5}">
                      <a16:colId xmlns:a16="http://schemas.microsoft.com/office/drawing/2014/main" val="2977392081"/>
                    </a:ext>
                  </a:extLst>
                </a:gridCol>
              </a:tblGrid>
              <a:tr h="466786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Protocol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Frequency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Signal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Date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</a:rPr>
                        <a:t>Maximum data rate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039297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Legacy 802.11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2.4 GHz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FHSS or DSSS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1997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2 </a:t>
                      </a:r>
                      <a:r>
                        <a:rPr lang="en-US" sz="1600" kern="1200" dirty="0" err="1">
                          <a:effectLst/>
                        </a:rPr>
                        <a:t>Mbps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310217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5 GHz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OFDM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1999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54 Mbps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745500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802.11b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2.4 GHz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HR-DSSS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1999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11 Mbps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628376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2.4 GHz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OFDM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54 Mbps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627854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2.4 or 5 GHz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OFDM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2009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600 Mbps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285012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802.11ac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5 GHz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256-QAM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2013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1.3 Gbps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8817885"/>
                  </a:ext>
                </a:extLst>
              </a:tr>
              <a:tr h="368745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802.11ax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2.4 or 5 GHz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1024-QAM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2018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9.6 Gbps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2925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61F20B9-A9ED-0E4C-AE75-842A48F05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122" y="-683673"/>
            <a:ext cx="9144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8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Wi-Fi Used Today?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/>
              <a:t>Verticals (hospitals, airports, restaurants, offices, warehouses, retail, homes, etc.)</a:t>
            </a:r>
          </a:p>
          <a:p>
            <a:r>
              <a:rPr lang="en-US" sz="2900" dirty="0"/>
              <a:t>IoT (Internet of Things)</a:t>
            </a:r>
          </a:p>
          <a:p>
            <a:r>
              <a:rPr lang="en-US" sz="2900" dirty="0"/>
              <a:t>RTLS – location tracking</a:t>
            </a:r>
          </a:p>
          <a:p>
            <a:r>
              <a:rPr lang="en-US" sz="2900" dirty="0"/>
              <a:t>Outdoors (parking lots, parks, golf courses)</a:t>
            </a:r>
          </a:p>
          <a:p>
            <a:r>
              <a:rPr lang="en-US" sz="2900" dirty="0"/>
              <a:t>Point-to-Point (</a:t>
            </a:r>
            <a:r>
              <a:rPr lang="en-US" sz="2900" dirty="0" err="1"/>
              <a:t>PtP</a:t>
            </a:r>
            <a:r>
              <a:rPr lang="en-US" sz="2900" dirty="0"/>
              <a:t>) links</a:t>
            </a:r>
          </a:p>
          <a:p>
            <a:r>
              <a:rPr lang="en-US" sz="2900" dirty="0"/>
              <a:t>Everywhere!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660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DCF Arbitration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IEEE 802.11 standard</a:t>
            </a:r>
          </a:p>
          <a:p>
            <a:r>
              <a:rPr lang="en-US" dirty="0"/>
              <a:t>Wi-Fi is “polite” – uses half-duplex</a:t>
            </a:r>
          </a:p>
          <a:p>
            <a:r>
              <a:rPr lang="en-US" dirty="0"/>
              <a:t>So, how do 50 clients, all associated to the same AP and channel, take turns when they transmit? </a:t>
            </a:r>
          </a:p>
          <a:p>
            <a:r>
              <a:rPr lang="en-US" dirty="0"/>
              <a:t>Welcome to the DCF Arbitration Process!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16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DCF Arbitration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CSMA/CA (Carrier Sense Multiple Access-Collision Avoidance)</a:t>
            </a:r>
          </a:p>
          <a:p>
            <a:r>
              <a:rPr lang="en-US" dirty="0"/>
              <a:t>STAs use a physical carrier sense (Clear Channel Assessment—CCA) to determine if the WM is busy. </a:t>
            </a:r>
          </a:p>
          <a:p>
            <a:pPr lvl="1"/>
            <a:r>
              <a:rPr lang="en-US" dirty="0"/>
              <a:t>ED (Energy Detect) – raw RF energy</a:t>
            </a:r>
          </a:p>
          <a:p>
            <a:pPr lvl="1"/>
            <a:r>
              <a:rPr lang="en-US" dirty="0"/>
              <a:t>CS (Carrier Sense) – preamble detection in frame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6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590800" y="2286000"/>
            <a:ext cx="61802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cap="small" dirty="0"/>
              <a:t>Everything You Always Wanted To Know About</a:t>
            </a:r>
          </a:p>
          <a:p>
            <a:pPr algn="r"/>
            <a:r>
              <a:rPr lang="en-US" b="1" cap="small" dirty="0"/>
              <a:t>Wi-Fi</a:t>
            </a:r>
            <a:endParaRPr lang="en-US" b="1" dirty="0"/>
          </a:p>
        </p:txBody>
      </p:sp>
      <p:sp>
        <p:nvSpPr>
          <p:cNvPr id="5" name="Subtitle 2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962400" y="4038600"/>
            <a:ext cx="4772528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400" dirty="0">
                <a:solidFill>
                  <a:schemeClr val="tx1"/>
                </a:solidFill>
              </a:rPr>
              <a:t>Glenn R. Cate, N4GRC</a:t>
            </a:r>
          </a:p>
          <a:p>
            <a:pPr algn="r"/>
            <a:r>
              <a:rPr lang="en-US" sz="2400" dirty="0">
                <a:solidFill>
                  <a:schemeClr val="tx1"/>
                </a:solidFill>
              </a:rPr>
              <a:t>May 4, 2018</a:t>
            </a:r>
          </a:p>
        </p:txBody>
      </p:sp>
    </p:spTree>
    <p:extLst>
      <p:ext uri="{BB962C8B-B14F-4D97-AF65-F5344CB8AC3E}">
        <p14:creationId xmlns:p14="http://schemas.microsoft.com/office/powerpoint/2010/main" val="2235918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DCF Arbitration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STAs use a virtual carrier sense (Network Allocation Vector—NAV) to detect if the WM is busy. When the virtual timer (NAV) reaches zero, STAs may proceed </a:t>
            </a:r>
          </a:p>
          <a:p>
            <a:pPr lvl="1"/>
            <a:r>
              <a:rPr lang="en-US" dirty="0"/>
              <a:t>Duration ID – value found in MAC frame header</a:t>
            </a:r>
          </a:p>
          <a:p>
            <a:pPr lvl="1"/>
            <a:r>
              <a:rPr lang="en-US" dirty="0"/>
              <a:t>All STAs set their NAV timer to Duration ID of STA that is transmitting.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00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4F580F-102F-3F49-BAB6-43AB3C0C8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0"/>
            <a:ext cx="884481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66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Are You Interested in Wi-Fi as a Career?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CWNP  </a:t>
            </a:r>
            <a:r>
              <a:rPr lang="en-US" dirty="0">
                <a:hlinkClick r:id="rId3"/>
              </a:rPr>
              <a:t>www.cwnp.com</a:t>
            </a:r>
            <a:r>
              <a:rPr lang="en-US" dirty="0"/>
              <a:t> </a:t>
            </a:r>
          </a:p>
          <a:p>
            <a:r>
              <a:rPr lang="en-US" dirty="0"/>
              <a:t>Leading Wi-Fi vendors have online training (Cisco, Aruba, </a:t>
            </a:r>
            <a:r>
              <a:rPr lang="en-US" dirty="0" err="1"/>
              <a:t>Aerohive</a:t>
            </a:r>
            <a:r>
              <a:rPr lang="en-US" dirty="0"/>
              <a:t>, Ruckus, Mojo, etc.)</a:t>
            </a:r>
          </a:p>
          <a:p>
            <a:r>
              <a:rPr lang="en-US" dirty="0"/>
              <a:t>Wi-Fi blogs, webinars, YouTube, mentors</a:t>
            </a:r>
          </a:p>
          <a:p>
            <a:r>
              <a:rPr lang="en-US" dirty="0">
                <a:hlinkClick r:id="rId4"/>
              </a:rPr>
              <a:t>www.gcatewifi.wordpress.com</a:t>
            </a:r>
            <a:r>
              <a:rPr lang="en-US" dirty="0"/>
              <a:t>  for list of     Wi-Fi blogs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651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Need for Speed: </a:t>
            </a:r>
          </a:p>
          <a:p>
            <a:pPr lvl="1"/>
            <a:r>
              <a:rPr lang="en-US" dirty="0"/>
              <a:t>Size and speed of your home ISP?</a:t>
            </a:r>
          </a:p>
          <a:p>
            <a:pPr lvl="1"/>
            <a:r>
              <a:rPr lang="en-US" dirty="0"/>
              <a:t>This is usually the bottleneck</a:t>
            </a:r>
          </a:p>
          <a:p>
            <a:pPr lvl="1"/>
            <a:r>
              <a:rPr lang="en-US" dirty="0"/>
              <a:t>Get at least 20/2 (DL/UL)</a:t>
            </a:r>
          </a:p>
          <a:p>
            <a:pPr lvl="1"/>
            <a:r>
              <a:rPr lang="en-US" dirty="0"/>
              <a:t>Realize this is a “shared” internet circuit.  Evenings and weekends are always busy!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962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have Wi-Fi at home now?</a:t>
            </a:r>
          </a:p>
          <a:p>
            <a:pPr lvl="1"/>
            <a:r>
              <a:rPr lang="en-US" dirty="0"/>
              <a:t>Is it an ISP provided AP?  If so, they may have incorrect settings (more on this later)</a:t>
            </a:r>
          </a:p>
          <a:p>
            <a:pPr lvl="1"/>
            <a:r>
              <a:rPr lang="en-US" dirty="0"/>
              <a:t>Be sure your AP (router) is in center of home</a:t>
            </a:r>
          </a:p>
          <a:p>
            <a:pPr lvl="1"/>
            <a:r>
              <a:rPr lang="en-US" dirty="0"/>
              <a:t>If AP not provided, then buy one (Cisco-Linksys, </a:t>
            </a:r>
            <a:r>
              <a:rPr lang="en-US" dirty="0" err="1"/>
              <a:t>Netgear</a:t>
            </a:r>
            <a:r>
              <a:rPr lang="en-US" dirty="0"/>
              <a:t>, D-Link, TP-Link, Ubiquity, etc.)</a:t>
            </a:r>
          </a:p>
          <a:p>
            <a:pPr lvl="1"/>
            <a:r>
              <a:rPr lang="en-US" dirty="0"/>
              <a:t>All have web page for setup (change admin pw!)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95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 have a big house and need more APs!”</a:t>
            </a:r>
          </a:p>
          <a:p>
            <a:pPr lvl="1"/>
            <a:r>
              <a:rPr lang="en-US" dirty="0"/>
              <a:t>Cloud-based APs are good (Ubiquity, Open Mesh, Cisco Meraki are all good). Connected via Ethernet cables</a:t>
            </a:r>
          </a:p>
          <a:p>
            <a:pPr lvl="1"/>
            <a:r>
              <a:rPr lang="en-US" dirty="0"/>
              <a:t>Mesh APs (</a:t>
            </a:r>
            <a:r>
              <a:rPr lang="en-US" dirty="0" err="1"/>
              <a:t>Eero</a:t>
            </a:r>
            <a:r>
              <a:rPr lang="en-US" dirty="0"/>
              <a:t>, Google Wi-Fi, </a:t>
            </a:r>
            <a:r>
              <a:rPr lang="en-US" dirty="0" err="1"/>
              <a:t>Netgear</a:t>
            </a:r>
            <a:r>
              <a:rPr lang="en-US" dirty="0"/>
              <a:t> </a:t>
            </a:r>
            <a:r>
              <a:rPr lang="en-US" dirty="0" err="1"/>
              <a:t>Orbi</a:t>
            </a:r>
            <a:r>
              <a:rPr lang="en-US" dirty="0"/>
              <a:t>)—they all “talk” to each other</a:t>
            </a:r>
          </a:p>
          <a:p>
            <a:pPr lvl="1"/>
            <a:r>
              <a:rPr lang="en-US" dirty="0"/>
              <a:t>Use same SSID (network name) on all APs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3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80% of Wi-Fi problems are client-related</a:t>
            </a:r>
          </a:p>
          <a:p>
            <a:pPr lvl="1"/>
            <a:r>
              <a:rPr lang="en-US" dirty="0"/>
              <a:t>Check your WLAN NIC drivers (Windows, Android, Mac OS, iOS)</a:t>
            </a:r>
          </a:p>
          <a:p>
            <a:pPr lvl="1"/>
            <a:r>
              <a:rPr lang="en-US" dirty="0"/>
              <a:t>Check your OS updates (Windows, Mac, Android)</a:t>
            </a:r>
          </a:p>
          <a:p>
            <a:pPr lvl="1"/>
            <a:r>
              <a:rPr lang="en-US" dirty="0"/>
              <a:t>Changed password lately?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437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Wi-Fi Settings (the ”correct” ones!)</a:t>
            </a:r>
          </a:p>
          <a:p>
            <a:pPr lvl="1"/>
            <a:r>
              <a:rPr lang="en-US" dirty="0"/>
              <a:t>2.4 GHz: </a:t>
            </a:r>
            <a:r>
              <a:rPr lang="en-US" b="1" dirty="0"/>
              <a:t> Only </a:t>
            </a:r>
            <a:r>
              <a:rPr lang="en-US" dirty="0"/>
              <a:t>on channels, 1, 6 or 11</a:t>
            </a:r>
          </a:p>
          <a:p>
            <a:pPr lvl="2"/>
            <a:r>
              <a:rPr lang="en-US" dirty="0"/>
              <a:t>Use a mobile app to see what channels are in use</a:t>
            </a:r>
          </a:p>
          <a:p>
            <a:pPr lvl="2"/>
            <a:r>
              <a:rPr lang="en-US" dirty="0"/>
              <a:t>Be sure channel bonding is set to 20 MHz only!</a:t>
            </a:r>
          </a:p>
          <a:p>
            <a:pPr lvl="1"/>
            <a:r>
              <a:rPr lang="en-US" dirty="0"/>
              <a:t>5.0 GHz:  All channels are OK to use</a:t>
            </a:r>
          </a:p>
          <a:p>
            <a:pPr lvl="2"/>
            <a:r>
              <a:rPr lang="en-US" dirty="0"/>
              <a:t>Use a mobile app to see what channels are in use</a:t>
            </a:r>
          </a:p>
          <a:p>
            <a:pPr lvl="2"/>
            <a:r>
              <a:rPr lang="en-US" dirty="0"/>
              <a:t>Keep channel bonding to 40 or 80 MHz, not 160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833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 GHz Band (US Regulatory Domain)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482B35-A595-9B4E-8B27-48C61ECD4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3" y="1905000"/>
            <a:ext cx="8988653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027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Wi-Fi Settings (the ”correct” ones!)</a:t>
            </a:r>
          </a:p>
          <a:p>
            <a:pPr lvl="2"/>
            <a:r>
              <a:rPr lang="en-US" sz="2200" dirty="0"/>
              <a:t>Channel/power levels:  suggest manual channels and power levels at 17 dBm (50 </a:t>
            </a:r>
            <a:r>
              <a:rPr lang="en-US" sz="2200" dirty="0" err="1"/>
              <a:t>mW</a:t>
            </a:r>
            <a:r>
              <a:rPr lang="en-US" sz="2200" dirty="0"/>
              <a:t> max). Use 14 dBm if you can.</a:t>
            </a:r>
          </a:p>
          <a:p>
            <a:pPr lvl="2"/>
            <a:r>
              <a:rPr lang="en-US" sz="2200" dirty="0"/>
              <a:t>Data rates:  If you can, disable (on 2.4 GHz) 1, 2, 5.5 and 11 </a:t>
            </a:r>
            <a:r>
              <a:rPr lang="en-US" sz="2200" dirty="0" err="1"/>
              <a:t>Mbps</a:t>
            </a:r>
            <a:r>
              <a:rPr lang="en-US" sz="2200" dirty="0"/>
              <a:t> rates, your network will run faster.</a:t>
            </a:r>
          </a:p>
          <a:p>
            <a:pPr lvl="2"/>
            <a:r>
              <a:rPr lang="en-US" sz="2200" dirty="0"/>
              <a:t>Data rates:  Check 5.0 GHz.  OK to use, 6, 12 and 24 as     basic rates.</a:t>
            </a:r>
          </a:p>
          <a:p>
            <a:pPr lvl="2"/>
            <a:r>
              <a:rPr lang="en-US" sz="2200" dirty="0"/>
              <a:t>Leave all other settings as “default” (unless you know what you are doing)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0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BABB61-8659-1741-8E52-0B9244B94B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685800"/>
            <a:ext cx="6324600" cy="520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827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Fix My Wi-Fi at Home?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Wi-Fi Settings (the ”correct” ones!)</a:t>
            </a:r>
          </a:p>
          <a:p>
            <a:pPr lvl="2"/>
            <a:r>
              <a:rPr lang="en-US" dirty="0"/>
              <a:t>SSIDs (network name): Use a simple one</a:t>
            </a:r>
          </a:p>
          <a:p>
            <a:pPr lvl="3"/>
            <a:r>
              <a:rPr lang="en-US" dirty="0"/>
              <a:t>C or A or J.  Not your last name or your dog, cat, etc.</a:t>
            </a:r>
          </a:p>
          <a:p>
            <a:pPr lvl="3"/>
            <a:r>
              <a:rPr lang="en-US" dirty="0"/>
              <a:t>Setup a Guest SSID (call it G, not guest)</a:t>
            </a:r>
          </a:p>
          <a:p>
            <a:pPr lvl="2"/>
            <a:r>
              <a:rPr lang="en-US" dirty="0"/>
              <a:t>Password: Use WPA2-PSK</a:t>
            </a:r>
          </a:p>
          <a:p>
            <a:pPr lvl="3"/>
            <a:r>
              <a:rPr lang="en-US" dirty="0"/>
              <a:t>8 characters needed; pick something easy to remember</a:t>
            </a:r>
          </a:p>
          <a:p>
            <a:pPr lvl="3"/>
            <a:r>
              <a:rPr lang="en-US" dirty="0"/>
              <a:t>Amat3ur!  (8 characters: U.C., L.C., number, special character)</a:t>
            </a:r>
          </a:p>
          <a:p>
            <a:pPr lvl="2"/>
            <a:r>
              <a:rPr lang="en-US" dirty="0"/>
              <a:t>Flash your router with latest firmware update</a:t>
            </a:r>
          </a:p>
          <a:p>
            <a:pPr lvl="2"/>
            <a:r>
              <a:rPr lang="en-US" dirty="0"/>
              <a:t>If your router is “old”, buy a new one! (802.11ac device)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8814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 &amp; A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642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TKS ES 73 DE N4GRC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447800"/>
            <a:ext cx="3561900" cy="3962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1676400"/>
            <a:ext cx="4572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sz="2800" dirty="0"/>
              <a:t>@</a:t>
            </a:r>
            <a:r>
              <a:rPr lang="en-US" sz="2800" dirty="0" err="1"/>
              <a:t>grcate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gcatewifi.wordpress.com</a:t>
            </a:r>
          </a:p>
          <a:p>
            <a:endParaRPr lang="en-US" sz="2800" dirty="0"/>
          </a:p>
          <a:p>
            <a:r>
              <a:rPr lang="en-US" sz="2800" dirty="0"/>
              <a:t>www.linkedin.com/in/grcate</a:t>
            </a:r>
          </a:p>
        </p:txBody>
      </p:sp>
    </p:spTree>
    <p:extLst>
      <p:ext uri="{BB962C8B-B14F-4D97-AF65-F5344CB8AC3E}">
        <p14:creationId xmlns:p14="http://schemas.microsoft.com/office/powerpoint/2010/main" val="8701897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454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950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D4DED9-A2A6-9341-9ACD-2B2A7EAFC2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2400"/>
            <a:ext cx="6858000" cy="637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296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60867B-941D-AF43-91D0-BC01CEC14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5800"/>
            <a:ext cx="7467600" cy="5374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8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5486A5-4D40-8742-94C2-BA03886DB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57200"/>
            <a:ext cx="6446807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03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Call Sign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WN4NGW</a:t>
            </a:r>
          </a:p>
          <a:p>
            <a:r>
              <a:rPr lang="en-US" dirty="0"/>
              <a:t>WB4NGW</a:t>
            </a:r>
          </a:p>
          <a:p>
            <a:r>
              <a:rPr lang="en-US" dirty="0"/>
              <a:t>KA9FNL</a:t>
            </a:r>
          </a:p>
          <a:p>
            <a:r>
              <a:rPr lang="en-US" dirty="0"/>
              <a:t>KA9FNL/HI8</a:t>
            </a:r>
          </a:p>
          <a:p>
            <a:r>
              <a:rPr lang="en-US" dirty="0"/>
              <a:t>N4GRC</a:t>
            </a:r>
          </a:p>
        </p:txBody>
      </p:sp>
    </p:spTree>
    <p:extLst>
      <p:ext uri="{BB962C8B-B14F-4D97-AF65-F5344CB8AC3E}">
        <p14:creationId xmlns:p14="http://schemas.microsoft.com/office/powerpoint/2010/main" val="93240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My IT Certifications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CWNE #181</a:t>
            </a:r>
          </a:p>
          <a:p>
            <a:r>
              <a:rPr lang="en-US" dirty="0"/>
              <a:t>CWNA, CWAP, CWSP, CWDP</a:t>
            </a:r>
          </a:p>
          <a:p>
            <a:r>
              <a:rPr lang="en-US" dirty="0" err="1"/>
              <a:t>CompTia</a:t>
            </a:r>
            <a:r>
              <a:rPr lang="en-US" dirty="0"/>
              <a:t> A+</a:t>
            </a:r>
          </a:p>
          <a:p>
            <a:r>
              <a:rPr lang="en-US" dirty="0"/>
              <a:t>Microsoft MCSE</a:t>
            </a:r>
          </a:p>
          <a:p>
            <a:r>
              <a:rPr lang="en-US" dirty="0"/>
              <a:t>Cisco CCNA</a:t>
            </a:r>
          </a:p>
          <a:p>
            <a:r>
              <a:rPr lang="en-US" dirty="0"/>
              <a:t>“I’m a ham!!”</a:t>
            </a:r>
          </a:p>
        </p:txBody>
      </p:sp>
    </p:spTree>
    <p:extLst>
      <p:ext uri="{BB962C8B-B14F-4D97-AF65-F5344CB8AC3E}">
        <p14:creationId xmlns:p14="http://schemas.microsoft.com/office/powerpoint/2010/main" val="248633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92DF-1C96-384C-9A5E-9B9F683A4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/>
              <a:t>“Wi-Fi isn’t hard.  How hard is it to not install wires?”</a:t>
            </a:r>
          </a:p>
        </p:txBody>
      </p:sp>
    </p:spTree>
    <p:extLst>
      <p:ext uri="{BB962C8B-B14F-4D97-AF65-F5344CB8AC3E}">
        <p14:creationId xmlns:p14="http://schemas.microsoft.com/office/powerpoint/2010/main" val="35585082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5810</TotalTime>
  <Words>2029</Words>
  <Application>Microsoft Macintosh PowerPoint</Application>
  <PresentationFormat>On-screen Show (4:3)</PresentationFormat>
  <Paragraphs>297</Paragraphs>
  <Slides>34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My Call Sign History</vt:lpstr>
      <vt:lpstr> My IT Certifications</vt:lpstr>
      <vt:lpstr>“Wi-Fi isn’t hard.  How hard is it to not install wires?”</vt:lpstr>
      <vt:lpstr>Agenda</vt:lpstr>
      <vt:lpstr>PowerPoint Presentation</vt:lpstr>
      <vt:lpstr>It all Began with Hedy Lamarr</vt:lpstr>
      <vt:lpstr>History of Wi-Fi</vt:lpstr>
      <vt:lpstr>PowerPoint Presentation</vt:lpstr>
      <vt:lpstr>OSI Layers</vt:lpstr>
      <vt:lpstr>IEEE 802.11 PHY Standards</vt:lpstr>
      <vt:lpstr>Where is Wi-Fi Used Today?</vt:lpstr>
      <vt:lpstr>DCF Arbitration</vt:lpstr>
      <vt:lpstr>DCF Arbitration</vt:lpstr>
      <vt:lpstr>DCF Arbitration</vt:lpstr>
      <vt:lpstr>PowerPoint Presentation</vt:lpstr>
      <vt:lpstr>Are You Interested in Wi-Fi as a Career?</vt:lpstr>
      <vt:lpstr>Can You Fix My Wi-Fi at Home?</vt:lpstr>
      <vt:lpstr>Can You Fix My Wi-Fi at Home?</vt:lpstr>
      <vt:lpstr>Can You Fix My Wi-Fi at Home?</vt:lpstr>
      <vt:lpstr>Can You Fix My Wi-Fi at Home?</vt:lpstr>
      <vt:lpstr>Can You Fix My Wi-Fi at Home?</vt:lpstr>
      <vt:lpstr>5 GHz Band (US Regulatory Domain)</vt:lpstr>
      <vt:lpstr>Can You Fix My Wi-Fi at Home?</vt:lpstr>
      <vt:lpstr>Can You Fix My Wi-Fi at Home?</vt:lpstr>
      <vt:lpstr>Q &amp; A ?</vt:lpstr>
      <vt:lpstr>TKS ES 73 DE N4GRC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</dc:creator>
  <cp:lastModifiedBy>Glenn Cate</cp:lastModifiedBy>
  <cp:revision>74</cp:revision>
  <dcterms:created xsi:type="dcterms:W3CDTF">2017-02-17T00:54:11Z</dcterms:created>
  <dcterms:modified xsi:type="dcterms:W3CDTF">2018-04-30T01:30:41Z</dcterms:modified>
</cp:coreProperties>
</file>