
<file path=[Content_Types].xml><?xml version="1.0" encoding="utf-8"?>
<Types xmlns="http://schemas.openxmlformats.org/package/2006/content-types">
  <Default Extension="xml" ContentType="application/xml"/>
  <Default Extension="wmv" ContentType="video/unknown"/>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4" r:id="rId4"/>
    <p:sldId id="257" r:id="rId5"/>
    <p:sldId id="258" r:id="rId6"/>
    <p:sldId id="259" r:id="rId7"/>
    <p:sldId id="260" r:id="rId8"/>
    <p:sldId id="261" r:id="rId9"/>
    <p:sldId id="262" r:id="rId10"/>
    <p:sldId id="265" r:id="rId11"/>
    <p:sldId id="266" r:id="rId12"/>
    <p:sldId id="269" r:id="rId13"/>
    <p:sldId id="267" r:id="rId14"/>
    <p:sldId id="268" r:id="rId15"/>
    <p:sldId id="270" r:id="rId16"/>
    <p:sldId id="300" r:id="rId17"/>
    <p:sldId id="301" r:id="rId18"/>
    <p:sldId id="309" r:id="rId19"/>
    <p:sldId id="271" r:id="rId20"/>
    <p:sldId id="272" r:id="rId21"/>
    <p:sldId id="274" r:id="rId22"/>
    <p:sldId id="275" r:id="rId23"/>
    <p:sldId id="276" r:id="rId24"/>
    <p:sldId id="277" r:id="rId25"/>
    <p:sldId id="278" r:id="rId26"/>
    <p:sldId id="302" r:id="rId27"/>
    <p:sldId id="303" r:id="rId28"/>
    <p:sldId id="304" r:id="rId29"/>
    <p:sldId id="305" r:id="rId30"/>
    <p:sldId id="307" r:id="rId31"/>
    <p:sldId id="280" r:id="rId32"/>
    <p:sldId id="281" r:id="rId33"/>
    <p:sldId id="282" r:id="rId34"/>
    <p:sldId id="283" r:id="rId35"/>
    <p:sldId id="284" r:id="rId36"/>
    <p:sldId id="308" r:id="rId37"/>
    <p:sldId id="288" r:id="rId38"/>
    <p:sldId id="285" r:id="rId39"/>
    <p:sldId id="286" r:id="rId40"/>
    <p:sldId id="287" r:id="rId41"/>
    <p:sldId id="293"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237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3.png"/><Relationship Id="rId5" Type="http://schemas.openxmlformats.org/officeDocument/2006/relationships/image" Target="../media/image4.png"/><Relationship Id="rId1" Type="http://schemas.microsoft.com/office/2007/relationships/media" Target="../media/media1.wmv"/><Relationship Id="rId2" Type="http://schemas.openxmlformats.org/officeDocument/2006/relationships/video" Target="../media/media1.wmv"/></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Animated glossy Earth,looping.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cstate="print"/>
          <a:stretch>
            <a:fillRect/>
          </a:stretch>
        </p:blipFill>
        <p:spPr>
          <a:xfrm>
            <a:off x="0" y="2300555"/>
            <a:ext cx="6858000" cy="45720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799" y="377825"/>
            <a:ext cx="8229601" cy="1470025"/>
          </a:xfrm>
        </p:spPr>
        <p:txBody>
          <a:bodyPr/>
          <a:lstStyle>
            <a:lvl1pPr algn="r">
              <a:defRPr/>
            </a:lvl1pPr>
          </a:lstStyle>
          <a:p>
            <a:r>
              <a:rPr lang="en-US" smtClean="0"/>
              <a:t>Click to edit Master title style</a:t>
            </a:r>
            <a:endParaRPr lang="en-US" dirty="0"/>
          </a:p>
        </p:txBody>
      </p:sp>
      <p:sp>
        <p:nvSpPr>
          <p:cNvPr id="3" name="Subtitle 2"/>
          <p:cNvSpPr>
            <a:spLocks noGrp="1"/>
          </p:cNvSpPr>
          <p:nvPr>
            <p:ph type="subTitle" idx="1"/>
          </p:nvPr>
        </p:nvSpPr>
        <p:spPr>
          <a:xfrm>
            <a:off x="3962400" y="1859622"/>
            <a:ext cx="4953000"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72891F3-C94C-4F41-B491-2F7F8C5B750D}" type="datetimeFigureOut">
              <a:rPr lang="en-US" smtClean="0"/>
              <a:pPr/>
              <a:t>6/1/18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6858A-6392-4CF7-B4D7-CF278F5CDDB9}" type="slidenum">
              <a:rPr lang="en-US" smtClean="0"/>
              <a:pPr/>
              <a:t>‹#›</a:t>
            </a:fld>
            <a:endParaRPr lang="en-US"/>
          </a:p>
        </p:txBody>
      </p:sp>
    </p:spTree>
    <p:extLst>
      <p:ext uri="{BB962C8B-B14F-4D97-AF65-F5344CB8AC3E}">
        <p14:creationId xmlns:p14="http://schemas.microsoft.com/office/powerpoint/2010/main" val="37965593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5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2891F3-C94C-4F41-B491-2F7F8C5B750D}" type="datetimeFigureOut">
              <a:rPr lang="en-US" smtClean="0"/>
              <a:pPr/>
              <a:t>6/1/18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6858A-6392-4CF7-B4D7-CF278F5CDDB9}" type="slidenum">
              <a:rPr lang="en-US" smtClean="0"/>
              <a:pPr/>
              <a:t>‹#›</a:t>
            </a:fld>
            <a:endParaRPr lang="en-US"/>
          </a:p>
        </p:txBody>
      </p:sp>
    </p:spTree>
    <p:extLst>
      <p:ext uri="{BB962C8B-B14F-4D97-AF65-F5344CB8AC3E}">
        <p14:creationId xmlns:p14="http://schemas.microsoft.com/office/powerpoint/2010/main" val="392598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1319921"/>
            <a:ext cx="1965064" cy="4983163"/>
          </a:xfrm>
        </p:spPr>
        <p:txBody>
          <a:bodyPr vert="eaVert"/>
          <a:lstStyle>
            <a:lvl1pPr>
              <a:defRPr>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319921"/>
            <a:ext cx="6607884" cy="4983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2891F3-C94C-4F41-B491-2F7F8C5B750D}" type="datetimeFigureOut">
              <a:rPr lang="en-US" smtClean="0"/>
              <a:pPr/>
              <a:t>6/1/18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6858A-6392-4CF7-B4D7-CF278F5CDDB9}" type="slidenum">
              <a:rPr lang="en-US" smtClean="0"/>
              <a:pPr/>
              <a:t>‹#›</a:t>
            </a:fld>
            <a:endParaRPr lang="en-US"/>
          </a:p>
        </p:txBody>
      </p:sp>
    </p:spTree>
    <p:extLst>
      <p:ext uri="{BB962C8B-B14F-4D97-AF65-F5344CB8AC3E}">
        <p14:creationId xmlns:p14="http://schemas.microsoft.com/office/powerpoint/2010/main" val="2684386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1371600"/>
            <a:ext cx="8686800" cy="4953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2891F3-C94C-4F41-B491-2F7F8C5B750D}" type="datetimeFigureOut">
              <a:rPr lang="en-US" smtClean="0"/>
              <a:pPr/>
              <a:t>6/1/18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6858A-6392-4CF7-B4D7-CF278F5CDDB9}" type="slidenum">
              <a:rPr lang="en-US" smtClean="0"/>
              <a:pPr/>
              <a:t>‹#›</a:t>
            </a:fld>
            <a:endParaRPr lang="en-US"/>
          </a:p>
        </p:txBody>
      </p:sp>
    </p:spTree>
    <p:extLst>
      <p:ext uri="{BB962C8B-B14F-4D97-AF65-F5344CB8AC3E}">
        <p14:creationId xmlns:p14="http://schemas.microsoft.com/office/powerpoint/2010/main" val="87962387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67125"/>
            <a:ext cx="7772400" cy="1362075"/>
          </a:xfrm>
        </p:spPr>
        <p:txBody>
          <a:bodyPr anchor="t"/>
          <a:lstStyle>
            <a:lvl1pPr algn="l">
              <a:defRPr sz="4000" b="1" cap="all">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16693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2891F3-C94C-4F41-B491-2F7F8C5B750D}" type="datetimeFigureOut">
              <a:rPr lang="en-US" smtClean="0"/>
              <a:pPr/>
              <a:t>6/1/18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6858A-6392-4CF7-B4D7-CF278F5CDDB9}" type="slidenum">
              <a:rPr lang="en-US" smtClean="0"/>
              <a:pPr/>
              <a:t>‹#›</a:t>
            </a:fld>
            <a:endParaRPr lang="en-US"/>
          </a:p>
        </p:txBody>
      </p:sp>
    </p:spTree>
    <p:extLst>
      <p:ext uri="{BB962C8B-B14F-4D97-AF65-F5344CB8AC3E}">
        <p14:creationId xmlns:p14="http://schemas.microsoft.com/office/powerpoint/2010/main" val="694245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72891F3-C94C-4F41-B491-2F7F8C5B750D}" type="datetimeFigureOut">
              <a:rPr lang="en-US" smtClean="0"/>
              <a:pPr/>
              <a:t>6/1/18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6858A-6392-4CF7-B4D7-CF278F5CDDB9}" type="slidenum">
              <a:rPr lang="en-US" smtClean="0"/>
              <a:pPr/>
              <a:t>‹#›</a:t>
            </a:fld>
            <a:endParaRPr lang="en-US"/>
          </a:p>
        </p:txBody>
      </p:sp>
    </p:spTree>
    <p:extLst>
      <p:ext uri="{BB962C8B-B14F-4D97-AF65-F5344CB8AC3E}">
        <p14:creationId xmlns:p14="http://schemas.microsoft.com/office/powerpoint/2010/main" val="1477918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371600"/>
            <a:ext cx="4268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2011362"/>
            <a:ext cx="4268788" cy="42370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371600"/>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11362"/>
            <a:ext cx="4270375" cy="42370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2891F3-C94C-4F41-B491-2F7F8C5B750D}" type="datetimeFigureOut">
              <a:rPr lang="en-US" smtClean="0"/>
              <a:pPr/>
              <a:t>6/1/18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56858A-6392-4CF7-B4D7-CF278F5CDDB9}" type="slidenum">
              <a:rPr lang="en-US" smtClean="0"/>
              <a:pPr/>
              <a:t>‹#›</a:t>
            </a:fld>
            <a:endParaRPr lang="en-US"/>
          </a:p>
        </p:txBody>
      </p:sp>
    </p:spTree>
    <p:extLst>
      <p:ext uri="{BB962C8B-B14F-4D97-AF65-F5344CB8AC3E}">
        <p14:creationId xmlns:p14="http://schemas.microsoft.com/office/powerpoint/2010/main" val="2194302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891F3-C94C-4F41-B491-2F7F8C5B750D}" type="datetimeFigureOut">
              <a:rPr lang="en-US" smtClean="0"/>
              <a:pPr/>
              <a:t>6/1/18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56858A-6392-4CF7-B4D7-CF278F5CDDB9}" type="slidenum">
              <a:rPr lang="en-US" smtClean="0"/>
              <a:pPr/>
              <a:t>‹#›</a:t>
            </a:fld>
            <a:endParaRPr lang="en-US"/>
          </a:p>
        </p:txBody>
      </p:sp>
    </p:spTree>
    <p:extLst>
      <p:ext uri="{BB962C8B-B14F-4D97-AF65-F5344CB8AC3E}">
        <p14:creationId xmlns:p14="http://schemas.microsoft.com/office/powerpoint/2010/main" val="2338966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2891F3-C94C-4F41-B491-2F7F8C5B750D}" type="datetimeFigureOut">
              <a:rPr lang="en-US" smtClean="0"/>
              <a:pPr/>
              <a:t>6/1/18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56858A-6392-4CF7-B4D7-CF278F5CDDB9}" type="slidenum">
              <a:rPr lang="en-US" smtClean="0"/>
              <a:pPr/>
              <a:t>‹#›</a:t>
            </a:fld>
            <a:endParaRPr lang="en-US"/>
          </a:p>
        </p:txBody>
      </p:sp>
    </p:spTree>
    <p:extLst>
      <p:ext uri="{BB962C8B-B14F-4D97-AF65-F5344CB8AC3E}">
        <p14:creationId xmlns:p14="http://schemas.microsoft.com/office/powerpoint/2010/main" val="388378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09687"/>
            <a:ext cx="32369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309687"/>
            <a:ext cx="5340350" cy="50149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2471737"/>
            <a:ext cx="3236913" cy="3852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2891F3-C94C-4F41-B491-2F7F8C5B750D}" type="datetimeFigureOut">
              <a:rPr lang="en-US" smtClean="0"/>
              <a:pPr/>
              <a:t>6/1/18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6858A-6392-4CF7-B4D7-CF278F5CDDB9}" type="slidenum">
              <a:rPr lang="en-US" smtClean="0"/>
              <a:pPr/>
              <a:t>‹#›</a:t>
            </a:fld>
            <a:endParaRPr lang="en-US"/>
          </a:p>
        </p:txBody>
      </p:sp>
    </p:spTree>
    <p:extLst>
      <p:ext uri="{BB962C8B-B14F-4D97-AF65-F5344CB8AC3E}">
        <p14:creationId xmlns:p14="http://schemas.microsoft.com/office/powerpoint/2010/main" val="1999822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2891F3-C94C-4F41-B491-2F7F8C5B750D}" type="datetimeFigureOut">
              <a:rPr lang="en-US" smtClean="0"/>
              <a:pPr/>
              <a:t>6/1/18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6858A-6392-4CF7-B4D7-CF278F5CDDB9}" type="slidenum">
              <a:rPr lang="en-US" smtClean="0"/>
              <a:pPr/>
              <a:t>‹#›</a:t>
            </a:fld>
            <a:endParaRPr lang="en-US"/>
          </a:p>
        </p:txBody>
      </p:sp>
    </p:spTree>
    <p:extLst>
      <p:ext uri="{BB962C8B-B14F-4D97-AF65-F5344CB8AC3E}">
        <p14:creationId xmlns:p14="http://schemas.microsoft.com/office/powerpoint/2010/main" val="7755201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microsoft.com/office/2007/relationships/media" Target="../media/media1.wmv"/><Relationship Id="rId14" Type="http://schemas.openxmlformats.org/officeDocument/2006/relationships/video" Target="../media/media1.wmv"/><Relationship Id="rId15" Type="http://schemas.openxmlformats.org/officeDocument/2006/relationships/image" Target="../media/image1.pn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nimated glossy Earth,looping.wmv">
            <a:hlinkClick r:id="" action="ppaction://media"/>
          </p:cNvPr>
          <p:cNvPicPr>
            <a:picLocks noChangeAspect="1"/>
          </p:cNvPicPr>
          <p:nvPr>
            <a:videoFile r:link="rId14"/>
            <p:extLst>
              <p:ext uri="{DAA4B4D4-6D71-4841-9C94-3DE7FCFB9230}">
                <p14:media xmlns:p14="http://schemas.microsoft.com/office/powerpoint/2010/main" r:embed="rId13"/>
              </p:ext>
            </p:extLst>
          </p:nvPr>
        </p:nvPicPr>
        <p:blipFill rotWithShape="1">
          <a:blip r:embed="rId15" cstate="print"/>
          <a:srcRect t="10601"/>
          <a:stretch/>
        </p:blipFill>
        <p:spPr>
          <a:xfrm>
            <a:off x="101030" y="92466"/>
            <a:ext cx="2230348" cy="1329262"/>
          </a:xfrm>
          <a:prstGeom prst="rect">
            <a:avLst/>
          </a:prstGeom>
        </p:spPr>
      </p:pic>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228600" y="1382358"/>
            <a:ext cx="86868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2891F3-C94C-4F41-B491-2F7F8C5B750D}" type="datetimeFigureOut">
              <a:rPr lang="en-US" smtClean="0"/>
              <a:pPr/>
              <a:t>6/1/18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86937"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6858A-6392-4CF7-B4D7-CF278F5CDDB9}" type="slidenum">
              <a:rPr lang="en-US" smtClean="0"/>
              <a:pPr/>
              <a:t>‹#›</a:t>
            </a:fld>
            <a:endParaRPr lang="en-US"/>
          </a:p>
        </p:txBody>
      </p:sp>
      <p:sp>
        <p:nvSpPr>
          <p:cNvPr id="2" name="Title Placeholder 1"/>
          <p:cNvSpPr>
            <a:spLocks noGrp="1"/>
          </p:cNvSpPr>
          <p:nvPr>
            <p:ph type="title"/>
          </p:nvPr>
        </p:nvSpPr>
        <p:spPr>
          <a:xfrm>
            <a:off x="1447800" y="130802"/>
            <a:ext cx="7467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1844392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5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with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ARRL FIELD DAY SIMPLIFIED</a:t>
            </a:r>
            <a:endParaRPr lang="en-US" dirty="0"/>
          </a:p>
        </p:txBody>
      </p:sp>
      <p:sp>
        <p:nvSpPr>
          <p:cNvPr id="3" name="Subtitle 2"/>
          <p:cNvSpPr>
            <a:spLocks noGrp="1"/>
          </p:cNvSpPr>
          <p:nvPr>
            <p:ph type="subTitle" idx="1"/>
          </p:nvPr>
        </p:nvSpPr>
        <p:spPr/>
        <p:txBody>
          <a:bodyPr/>
          <a:lstStyle/>
          <a:p>
            <a:r>
              <a:rPr lang="en-US" dirty="0" smtClean="0"/>
              <a:t>Original presentation by </a:t>
            </a:r>
            <a:r>
              <a:rPr lang="en-US" dirty="0" smtClean="0"/>
              <a:t>TIM BUBIER, WT1A</a:t>
            </a:r>
            <a:endParaRPr lang="en-US" dirty="0"/>
          </a:p>
        </p:txBody>
      </p:sp>
      <p:pic>
        <p:nvPicPr>
          <p:cNvPr id="4" name="Picture 3"/>
          <p:cNvPicPr>
            <a:picLocks noChangeAspect="1"/>
          </p:cNvPicPr>
          <p:nvPr/>
        </p:nvPicPr>
        <p:blipFill>
          <a:blip r:embed="rId2"/>
          <a:stretch>
            <a:fillRect/>
          </a:stretch>
        </p:blipFill>
        <p:spPr>
          <a:xfrm>
            <a:off x="5486400" y="3200400"/>
            <a:ext cx="3276600" cy="3380359"/>
          </a:xfrm>
          <a:prstGeom prst="rect">
            <a:avLst/>
          </a:prstGeom>
        </p:spPr>
      </p:pic>
      <p:pic>
        <p:nvPicPr>
          <p:cNvPr id="7" name="Picture 6" descr="SPARC-Logo-Colo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457200"/>
            <a:ext cx="1936558" cy="21653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WHO CAN OPERATE FIELD DAY?</a:t>
            </a:r>
            <a:endParaRPr lang="en-US" dirty="0"/>
          </a:p>
        </p:txBody>
      </p:sp>
      <p:sp>
        <p:nvSpPr>
          <p:cNvPr id="3" name="Subtitle 2"/>
          <p:cNvSpPr>
            <a:spLocks noGrp="1"/>
          </p:cNvSpPr>
          <p:nvPr>
            <p:ph type="subTitle" idx="1"/>
          </p:nvPr>
        </p:nvSpPr>
        <p:spPr>
          <a:xfrm>
            <a:off x="3962400" y="1600200"/>
            <a:ext cx="4953000" cy="5257800"/>
          </a:xfrm>
        </p:spPr>
        <p:txBody>
          <a:bodyPr>
            <a:normAutofit lnSpcReduction="10000"/>
          </a:bodyPr>
          <a:lstStyle/>
          <a:p>
            <a:pPr algn="l">
              <a:buFont typeface="Arial" pitchFamily="34" charset="0"/>
              <a:buChar char="•"/>
            </a:pPr>
            <a:r>
              <a:rPr lang="en-US" dirty="0" smtClean="0"/>
              <a:t> </a:t>
            </a:r>
            <a:r>
              <a:rPr lang="en-US" u="sng" dirty="0" smtClean="0"/>
              <a:t>ANYONE</a:t>
            </a:r>
          </a:p>
          <a:p>
            <a:pPr lvl="1" algn="l">
              <a:buFont typeface="Arial" pitchFamily="34" charset="0"/>
              <a:buChar char="•"/>
            </a:pPr>
            <a:r>
              <a:rPr lang="en-US" dirty="0" smtClean="0"/>
              <a:t> LICENCED HAMS CAN OPERATE ON THEIR OWN UNDER THE NORMAL RESTRICTIONS OF THEIR LICENSE, OR ON UNDER THE PERMISSIONS OF A CONTROL OPERATOR </a:t>
            </a:r>
          </a:p>
          <a:p>
            <a:pPr lvl="1" algn="l">
              <a:buFont typeface="Arial" pitchFamily="34" charset="0"/>
              <a:buChar char="•"/>
            </a:pPr>
            <a:r>
              <a:rPr lang="en-US" dirty="0" smtClean="0"/>
              <a:t> NEWLY-LICENSED OR NON-LICENSED PEOPLE ARE ENCOURAGE TO OPERATE THE GOTA STATION</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we trying to accomplish?</a:t>
            </a:r>
            <a:endParaRPr lang="en-US" dirty="0"/>
          </a:p>
        </p:txBody>
      </p:sp>
      <p:sp>
        <p:nvSpPr>
          <p:cNvPr id="3" name="Content Placeholder 2"/>
          <p:cNvSpPr>
            <a:spLocks noGrp="1"/>
          </p:cNvSpPr>
          <p:nvPr>
            <p:ph idx="1"/>
          </p:nvPr>
        </p:nvSpPr>
        <p:spPr>
          <a:xfrm>
            <a:off x="228600" y="1371600"/>
            <a:ext cx="8686800" cy="5486400"/>
          </a:xfrm>
        </p:spPr>
        <p:txBody>
          <a:bodyPr>
            <a:normAutofit/>
          </a:bodyPr>
          <a:lstStyle/>
          <a:p>
            <a:r>
              <a:rPr lang="en-US" dirty="0" smtClean="0"/>
              <a:t>Contact as many other stations as possible</a:t>
            </a:r>
          </a:p>
          <a:p>
            <a:r>
              <a:rPr lang="en-US" dirty="0" smtClean="0"/>
              <a:t>On any and all amateur bands (excluding the 60, 30, 17, and 12 meter bands)</a:t>
            </a:r>
          </a:p>
          <a:p>
            <a:r>
              <a:rPr lang="en-US" dirty="0" smtClean="0"/>
              <a:t>And in doing so, to learn to operate in abnormal situations in less than optimal conditions.</a:t>
            </a:r>
          </a:p>
          <a:p>
            <a:r>
              <a:rPr lang="en-US" dirty="0" smtClean="0"/>
              <a:t>A premium is placed on:</a:t>
            </a:r>
          </a:p>
          <a:p>
            <a:pPr lvl="1"/>
            <a:r>
              <a:rPr lang="en-US" dirty="0" smtClean="0"/>
              <a:t>developing skills to meet the challenges of emergency preparedness</a:t>
            </a:r>
          </a:p>
          <a:p>
            <a:pPr lvl="1"/>
            <a:r>
              <a:rPr lang="en-US" dirty="0" smtClean="0"/>
              <a:t>acquainting the general public with the capabilities of Amateur Radio</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Day Entry Categories</a:t>
            </a:r>
            <a:endParaRPr lang="en-US" dirty="0"/>
          </a:p>
        </p:txBody>
      </p:sp>
      <p:sp>
        <p:nvSpPr>
          <p:cNvPr id="3" name="Content Placeholder 2"/>
          <p:cNvSpPr>
            <a:spLocks noGrp="1"/>
          </p:cNvSpPr>
          <p:nvPr>
            <p:ph idx="1"/>
          </p:nvPr>
        </p:nvSpPr>
        <p:spPr>
          <a:xfrm>
            <a:off x="228600" y="1371600"/>
            <a:ext cx="8686800" cy="5257800"/>
          </a:xfrm>
        </p:spPr>
        <p:txBody>
          <a:bodyPr>
            <a:normAutofit/>
          </a:bodyPr>
          <a:lstStyle/>
          <a:p>
            <a:r>
              <a:rPr lang="en-US" sz="3600" dirty="0" smtClean="0"/>
              <a:t>Are based on:</a:t>
            </a:r>
          </a:p>
          <a:p>
            <a:pPr lvl="1"/>
            <a:r>
              <a:rPr lang="en-US" sz="2800" dirty="0" smtClean="0"/>
              <a:t>Number of transmitters</a:t>
            </a:r>
          </a:p>
          <a:p>
            <a:pPr lvl="2"/>
            <a:r>
              <a:rPr lang="en-US" sz="2600" dirty="0" smtClean="0"/>
              <a:t>Total number of transmitters operating on Voice (SSB, AM, FM), CW (Morse Code) and Digital Modes</a:t>
            </a:r>
          </a:p>
          <a:p>
            <a:pPr lvl="2"/>
            <a:r>
              <a:rPr lang="en-US" dirty="0" smtClean="0"/>
              <a:t>The Get On The Air (GOTA) station, along with a VHF/UHF station, do not count toward this number</a:t>
            </a:r>
            <a:endParaRPr lang="en-US" dirty="0"/>
          </a:p>
          <a:p>
            <a:pPr lvl="1"/>
            <a:r>
              <a:rPr lang="en-US" sz="3200" dirty="0"/>
              <a:t>Where the Station is located</a:t>
            </a:r>
          </a:p>
          <a:p>
            <a:pPr lvl="2"/>
            <a:r>
              <a:rPr lang="en-US" sz="2600" dirty="0"/>
              <a:t>In the “field”, at home, at an EOC, mobile, etc</a:t>
            </a:r>
            <a:r>
              <a:rPr lang="en-US" sz="2600" dirty="0" smtClean="0"/>
              <a:t>.</a:t>
            </a:r>
          </a:p>
          <a:p>
            <a:pPr lvl="1"/>
            <a:r>
              <a:rPr lang="en-US" sz="3600" dirty="0" smtClean="0"/>
              <a:t> </a:t>
            </a:r>
            <a:r>
              <a:rPr lang="en-US" sz="3200" dirty="0" smtClean="0"/>
              <a:t>How Transmitters are powered</a:t>
            </a:r>
          </a:p>
          <a:p>
            <a:pPr lvl="2"/>
            <a:r>
              <a:rPr lang="en-US" dirty="0" smtClean="0"/>
              <a:t>Emergency Power (Generators), Batteries, Solar, etc.</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OPERATION</a:t>
            </a:r>
            <a:endParaRPr lang="en-US" dirty="0"/>
          </a:p>
        </p:txBody>
      </p:sp>
      <p:sp>
        <p:nvSpPr>
          <p:cNvPr id="3" name="Content Placeholder 2"/>
          <p:cNvSpPr>
            <a:spLocks noGrp="1"/>
          </p:cNvSpPr>
          <p:nvPr>
            <p:ph idx="1"/>
          </p:nvPr>
        </p:nvSpPr>
        <p:spPr>
          <a:xfrm>
            <a:off x="228600" y="1371600"/>
            <a:ext cx="8686800" cy="5486400"/>
          </a:xfrm>
        </p:spPr>
        <p:txBody>
          <a:bodyPr>
            <a:normAutofit/>
          </a:bodyPr>
          <a:lstStyle/>
          <a:p>
            <a:r>
              <a:rPr lang="en-US" sz="2400" dirty="0" smtClean="0"/>
              <a:t>We generally set up on Saturday morning, go through the night and then break down sometime on Sunday around noon. </a:t>
            </a:r>
          </a:p>
          <a:p>
            <a:r>
              <a:rPr lang="en-US" sz="2400" dirty="0" smtClean="0"/>
              <a:t>We will operate 3 HF stations (CW, Phone and Digital). </a:t>
            </a:r>
            <a:r>
              <a:rPr lang="en-US" sz="2400" dirty="0" smtClean="0"/>
              <a:t>CW as long as we have ops then maybe digital.</a:t>
            </a:r>
            <a:endParaRPr lang="en-US" sz="2400" dirty="0" smtClean="0"/>
          </a:p>
          <a:p>
            <a:r>
              <a:rPr lang="en-US" sz="2400" dirty="0" smtClean="0"/>
              <a:t>We also have a dedicated VHF (6 meter) station </a:t>
            </a:r>
            <a:r>
              <a:rPr lang="en-US" sz="2400" dirty="0" smtClean="0"/>
              <a:t>as well as trying to make satellite contacts for bonus points</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OPERATION</a:t>
            </a:r>
            <a:endParaRPr lang="en-US" dirty="0"/>
          </a:p>
        </p:txBody>
      </p:sp>
      <p:sp>
        <p:nvSpPr>
          <p:cNvPr id="3" name="Content Placeholder 2"/>
          <p:cNvSpPr>
            <a:spLocks noGrp="1"/>
          </p:cNvSpPr>
          <p:nvPr>
            <p:ph idx="1"/>
          </p:nvPr>
        </p:nvSpPr>
        <p:spPr/>
        <p:txBody>
          <a:bodyPr>
            <a:normAutofit/>
          </a:bodyPr>
          <a:lstStyle/>
          <a:p>
            <a:r>
              <a:rPr lang="en-US" sz="4000" dirty="0" smtClean="0"/>
              <a:t>We operate primarily on generators. </a:t>
            </a:r>
            <a:r>
              <a:rPr lang="en-US" sz="4000" dirty="0" smtClean="0"/>
              <a:t>We use solar charged batteries for Natural power bonus</a:t>
            </a:r>
            <a:endParaRPr lang="en-US" sz="4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467600" cy="1143000"/>
          </a:xfrm>
        </p:spPr>
        <p:txBody>
          <a:bodyPr/>
          <a:lstStyle/>
          <a:p>
            <a:r>
              <a:rPr lang="en-US" dirty="0" smtClean="0"/>
              <a:t>OUR OPERATION</a:t>
            </a:r>
            <a:endParaRPr lang="en-US" dirty="0"/>
          </a:p>
        </p:txBody>
      </p:sp>
      <p:sp>
        <p:nvSpPr>
          <p:cNvPr id="3" name="Content Placeholder 2"/>
          <p:cNvSpPr>
            <a:spLocks noGrp="1"/>
          </p:cNvSpPr>
          <p:nvPr>
            <p:ph idx="1"/>
          </p:nvPr>
        </p:nvSpPr>
        <p:spPr>
          <a:xfrm>
            <a:off x="-1295400" y="1371600"/>
            <a:ext cx="8839200" cy="4572000"/>
          </a:xfrm>
        </p:spPr>
        <p:txBody>
          <a:bodyPr>
            <a:normAutofit/>
          </a:bodyPr>
          <a:lstStyle/>
          <a:p>
            <a:pPr marL="3657600" lvl="8" indent="0" algn="ctr">
              <a:buNone/>
            </a:pPr>
            <a:r>
              <a:rPr lang="en-US" sz="20000" dirty="0" smtClean="0">
                <a:solidFill>
                  <a:schemeClr val="bg1"/>
                </a:solidFill>
              </a:rPr>
              <a:t>?</a:t>
            </a:r>
          </a:p>
          <a:p>
            <a:pPr marL="3657600" lvl="8" indent="0" algn="ctr">
              <a:buNone/>
            </a:pPr>
            <a:r>
              <a:rPr lang="en-US" sz="3600" dirty="0" smtClean="0">
                <a:solidFill>
                  <a:schemeClr val="bg1"/>
                </a:solidFill>
              </a:rPr>
              <a:t>Where  and how do we want to operate this year?</a:t>
            </a:r>
            <a:endParaRPr lang="en-US" sz="36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Clearwater Fire Training Center</a:t>
            </a:r>
            <a:endParaRPr lang="en-US" dirty="0"/>
          </a:p>
        </p:txBody>
      </p:sp>
      <p:sp>
        <p:nvSpPr>
          <p:cNvPr id="3" name="Content Placeholder 2"/>
          <p:cNvSpPr>
            <a:spLocks noGrp="1"/>
          </p:cNvSpPr>
          <p:nvPr>
            <p:ph idx="1"/>
          </p:nvPr>
        </p:nvSpPr>
        <p:spPr/>
        <p:txBody>
          <a:bodyPr/>
          <a:lstStyle/>
          <a:p>
            <a:pPr marL="0" indent="0">
              <a:buNone/>
            </a:pPr>
            <a:r>
              <a:rPr lang="en-US" dirty="0" smtClean="0"/>
              <a:t>Our suggestion: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pic>
        <p:nvPicPr>
          <p:cNvPr id="5" name="Picture 4" descr="ima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5255"/>
            <a:ext cx="9144000" cy="5294145"/>
          </a:xfrm>
          <a:prstGeom prst="rect">
            <a:avLst/>
          </a:prstGeom>
        </p:spPr>
      </p:pic>
    </p:spTree>
    <p:extLst>
      <p:ext uri="{BB962C8B-B14F-4D97-AF65-F5344CB8AC3E}">
        <p14:creationId xmlns:p14="http://schemas.microsoft.com/office/powerpoint/2010/main" val="1674009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LOCATION, LOCATION, LOCATION</a:t>
            </a:r>
            <a:endParaRPr lang="en-US" dirty="0"/>
          </a:p>
        </p:txBody>
      </p:sp>
      <p:sp>
        <p:nvSpPr>
          <p:cNvPr id="3" name="Content Placeholder 2"/>
          <p:cNvSpPr>
            <a:spLocks noGrp="1"/>
          </p:cNvSpPr>
          <p:nvPr>
            <p:ph idx="1"/>
          </p:nvPr>
        </p:nvSpPr>
        <p:spPr>
          <a:xfrm>
            <a:off x="228600" y="1371600"/>
            <a:ext cx="8686800" cy="5257800"/>
          </a:xfrm>
        </p:spPr>
        <p:txBody>
          <a:bodyPr/>
          <a:lstStyle/>
          <a:p>
            <a:r>
              <a:rPr lang="en-US" dirty="0" smtClean="0"/>
              <a:t>Site used for Winter Field Day</a:t>
            </a:r>
          </a:p>
          <a:p>
            <a:r>
              <a:rPr lang="en-US" dirty="0" smtClean="0"/>
              <a:t>50 foot tall fire tower for beam and </a:t>
            </a:r>
            <a:r>
              <a:rPr lang="en-US" dirty="0" err="1" smtClean="0"/>
              <a:t>slopers</a:t>
            </a:r>
            <a:endParaRPr lang="en-US" dirty="0" smtClean="0"/>
          </a:p>
          <a:p>
            <a:r>
              <a:rPr lang="en-US" dirty="0" smtClean="0"/>
              <a:t>Second tower for VHF station and talk-in</a:t>
            </a:r>
            <a:endParaRPr lang="en-US" dirty="0" smtClean="0"/>
          </a:p>
        </p:txBody>
      </p:sp>
    </p:spTree>
    <p:extLst>
      <p:ext uri="{BB962C8B-B14F-4D97-AF65-F5344CB8AC3E}">
        <p14:creationId xmlns:p14="http://schemas.microsoft.com/office/powerpoint/2010/main" val="3529149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Tall buildings!</a:t>
            </a:r>
            <a:endParaRPr lang="en-US" dirty="0"/>
          </a:p>
        </p:txBody>
      </p:sp>
      <p:pic>
        <p:nvPicPr>
          <p:cNvPr id="5" name="Content Placeholder 4" descr="im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5023" r="-5272" b="167"/>
          <a:stretch/>
        </p:blipFill>
        <p:spPr>
          <a:xfrm>
            <a:off x="304800" y="1219200"/>
            <a:ext cx="3776133" cy="5075368"/>
          </a:xfrm>
        </p:spPr>
      </p:pic>
      <p:pic>
        <p:nvPicPr>
          <p:cNvPr id="6" name="Picture 5" descr="IMG_093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1295400"/>
            <a:ext cx="4775200" cy="3581400"/>
          </a:xfrm>
          <a:prstGeom prst="rect">
            <a:avLst/>
          </a:prstGeom>
        </p:spPr>
      </p:pic>
    </p:spTree>
    <p:extLst>
      <p:ext uri="{BB962C8B-B14F-4D97-AF65-F5344CB8AC3E}">
        <p14:creationId xmlns:p14="http://schemas.microsoft.com/office/powerpoint/2010/main" val="2614369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 RULES</a:t>
            </a:r>
            <a:endParaRPr lang="en-US" dirty="0"/>
          </a:p>
        </p:txBody>
      </p:sp>
      <p:sp>
        <p:nvSpPr>
          <p:cNvPr id="3" name="Content Placeholder 2"/>
          <p:cNvSpPr>
            <a:spLocks noGrp="1"/>
          </p:cNvSpPr>
          <p:nvPr>
            <p:ph idx="1"/>
          </p:nvPr>
        </p:nvSpPr>
        <p:spPr/>
        <p:txBody>
          <a:bodyPr>
            <a:normAutofit/>
          </a:bodyPr>
          <a:lstStyle/>
          <a:p>
            <a:r>
              <a:rPr lang="en-US" sz="3600" dirty="0" smtClean="0"/>
              <a:t>No new rules for </a:t>
            </a:r>
            <a:r>
              <a:rPr lang="en-US" sz="3600" dirty="0" smtClean="0"/>
              <a:t>2018</a:t>
            </a:r>
            <a:endParaRPr lang="en-US" sz="3600" dirty="0" smtClean="0"/>
          </a:p>
          <a:p>
            <a:r>
              <a:rPr lang="en-US" sz="3600" dirty="0" smtClean="0"/>
              <a:t>All transmitters must be within a 1000 foot circle</a:t>
            </a:r>
          </a:p>
          <a:p>
            <a:r>
              <a:rPr lang="en-US" sz="3600" dirty="0" smtClean="0"/>
              <a:t>All transmitters must use the same call, </a:t>
            </a:r>
            <a:r>
              <a:rPr lang="en-US" sz="3600" dirty="0" smtClean="0"/>
              <a:t>W4TA</a:t>
            </a:r>
            <a:endParaRPr lang="en-US" sz="36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 to start thinking about</a:t>
            </a:r>
            <a:br>
              <a:rPr lang="en-US" dirty="0" smtClean="0"/>
            </a:br>
            <a:r>
              <a:rPr lang="en-US" dirty="0" smtClean="0"/>
              <a:t>Field Day </a:t>
            </a:r>
            <a:r>
              <a:rPr lang="en-US" dirty="0" smtClean="0"/>
              <a:t>2018!</a:t>
            </a:r>
            <a:endParaRPr lang="en-US" dirty="0"/>
          </a:p>
        </p:txBody>
      </p:sp>
      <p:sp>
        <p:nvSpPr>
          <p:cNvPr id="3" name="Content Placeholder 2"/>
          <p:cNvSpPr>
            <a:spLocks noGrp="1"/>
          </p:cNvSpPr>
          <p:nvPr>
            <p:ph idx="1"/>
          </p:nvPr>
        </p:nvSpPr>
        <p:spPr/>
        <p:txBody>
          <a:bodyPr>
            <a:normAutofit/>
          </a:bodyPr>
          <a:lstStyle/>
          <a:p>
            <a:r>
              <a:rPr lang="en-US" sz="6000" dirty="0" smtClean="0"/>
              <a:t>June </a:t>
            </a:r>
            <a:r>
              <a:rPr lang="en-US" sz="6000" dirty="0" smtClean="0"/>
              <a:t>23 </a:t>
            </a:r>
            <a:r>
              <a:rPr lang="en-US" sz="6000" dirty="0" smtClean="0"/>
              <a:t>– </a:t>
            </a:r>
            <a:r>
              <a:rPr lang="en-US" sz="6000" dirty="0" smtClean="0"/>
              <a:t>24, 2018</a:t>
            </a:r>
            <a:endParaRPr lang="en-US" sz="6000" dirty="0" smtClean="0"/>
          </a:p>
          <a:p>
            <a:r>
              <a:rPr lang="en-US" sz="6000" dirty="0" smtClean="0"/>
              <a:t>Who, what, where, how?</a:t>
            </a:r>
          </a:p>
          <a:p>
            <a:r>
              <a:rPr lang="en-US" sz="6000" dirty="0" smtClean="0"/>
              <a:t>Why?</a:t>
            </a:r>
            <a:endParaRPr lang="en-US" sz="6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RULES</a:t>
            </a:r>
            <a:endParaRPr lang="en-US" dirty="0"/>
          </a:p>
        </p:txBody>
      </p:sp>
      <p:sp>
        <p:nvSpPr>
          <p:cNvPr id="3" name="Content Placeholder 2"/>
          <p:cNvSpPr>
            <a:spLocks noGrp="1"/>
          </p:cNvSpPr>
          <p:nvPr>
            <p:ph idx="1"/>
          </p:nvPr>
        </p:nvSpPr>
        <p:spPr/>
        <p:txBody>
          <a:bodyPr/>
          <a:lstStyle/>
          <a:p>
            <a:r>
              <a:rPr lang="en-US" dirty="0" smtClean="0"/>
              <a:t>Phone</a:t>
            </a:r>
            <a:r>
              <a:rPr lang="en-US" dirty="0" smtClean="0"/>
              <a:t>, CW, and Digital are considered separate “bands”</a:t>
            </a:r>
          </a:p>
          <a:p>
            <a:r>
              <a:rPr lang="en-US" dirty="0" smtClean="0"/>
              <a:t>All voice contacts (SSB, FM, AM, satellite) are equivalent (1 point each</a:t>
            </a:r>
            <a:r>
              <a:rPr lang="en-US" dirty="0" smtClean="0"/>
              <a:t>)</a:t>
            </a:r>
          </a:p>
          <a:p>
            <a:r>
              <a:rPr lang="en-US" dirty="0"/>
              <a:t>All CW and digital contacts (PSK31, RTTY, Packet, </a:t>
            </a:r>
            <a:r>
              <a:rPr lang="en-US" dirty="0" err="1"/>
              <a:t>Pactor</a:t>
            </a:r>
            <a:r>
              <a:rPr lang="en-US" dirty="0"/>
              <a:t>, etc.) are equivalent (2 points each)</a:t>
            </a:r>
          </a:p>
          <a:p>
            <a:r>
              <a:rPr lang="en-US" dirty="0"/>
              <a:t>No cross--band contacts (exc. Satellite)</a:t>
            </a:r>
          </a:p>
          <a:p>
            <a:r>
              <a:rPr lang="en-US" dirty="0"/>
              <a:t>Only one </a:t>
            </a:r>
            <a:r>
              <a:rPr lang="en-US" dirty="0" err="1"/>
              <a:t>xmtr</a:t>
            </a:r>
            <a:r>
              <a:rPr lang="en-US" dirty="0"/>
              <a:t> per “band” at any time</a:t>
            </a:r>
            <a:endParaRPr lang="en-US"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CONTACTS</a:t>
            </a:r>
            <a:endParaRPr lang="en-US" dirty="0"/>
          </a:p>
        </p:txBody>
      </p:sp>
      <p:sp>
        <p:nvSpPr>
          <p:cNvPr id="3" name="Content Placeholder 2"/>
          <p:cNvSpPr>
            <a:spLocks noGrp="1"/>
          </p:cNvSpPr>
          <p:nvPr>
            <p:ph idx="1"/>
          </p:nvPr>
        </p:nvSpPr>
        <p:spPr/>
        <p:txBody>
          <a:bodyPr/>
          <a:lstStyle/>
          <a:p>
            <a:r>
              <a:rPr lang="en-US" sz="4000" dirty="0" smtClean="0"/>
              <a:t>Can only work each station once per band-mode:</a:t>
            </a:r>
          </a:p>
          <a:p>
            <a:pPr lvl="1"/>
            <a:r>
              <a:rPr lang="en-US" sz="3200" dirty="0" smtClean="0"/>
              <a:t>For example, you can work the same station once on 20M phone, once on 20M CW, and once on 20M digital mode (total 5 points)</a:t>
            </a:r>
          </a:p>
          <a:p>
            <a:pPr lvl="1"/>
            <a:r>
              <a:rPr lang="en-US" sz="3200" dirty="0" smtClean="0"/>
              <a:t>You can work the same station on other frequency bands and modes for additional points.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Contact “Exchange”</a:t>
            </a:r>
            <a:endParaRPr lang="en-US" dirty="0"/>
          </a:p>
        </p:txBody>
      </p:sp>
      <p:sp>
        <p:nvSpPr>
          <p:cNvPr id="3" name="Content Placeholder 2"/>
          <p:cNvSpPr>
            <a:spLocks noGrp="1"/>
          </p:cNvSpPr>
          <p:nvPr>
            <p:ph idx="1"/>
          </p:nvPr>
        </p:nvSpPr>
        <p:spPr/>
        <p:txBody>
          <a:bodyPr/>
          <a:lstStyle/>
          <a:p>
            <a:r>
              <a:rPr lang="en-US" dirty="0" smtClean="0"/>
              <a:t>In order to make a valid contact, the information to be exchanged consists of:</a:t>
            </a:r>
          </a:p>
          <a:p>
            <a:pPr lvl="1"/>
            <a:r>
              <a:rPr lang="en-US" dirty="0" smtClean="0"/>
              <a:t>Number of transmitters at your site (3 for example)</a:t>
            </a:r>
          </a:p>
          <a:p>
            <a:pPr lvl="1"/>
            <a:r>
              <a:rPr lang="en-US" dirty="0" smtClean="0"/>
              <a:t>Class of operation (A most commonly, F from EOC)</a:t>
            </a:r>
          </a:p>
          <a:p>
            <a:pPr lvl="1"/>
            <a:r>
              <a:rPr lang="en-US" dirty="0" smtClean="0"/>
              <a:t>ARRL Section, State, Province or Part of State </a:t>
            </a:r>
            <a:r>
              <a:rPr lang="en-US" dirty="0" smtClean="0"/>
              <a:t>(WCF </a:t>
            </a:r>
            <a:r>
              <a:rPr lang="en-US" dirty="0" smtClean="0"/>
              <a:t>for us)</a:t>
            </a:r>
          </a:p>
          <a:p>
            <a:r>
              <a:rPr lang="en-US" dirty="0" smtClean="0"/>
              <a:t>So, for us:</a:t>
            </a:r>
          </a:p>
          <a:p>
            <a:pPr lvl="1"/>
            <a:r>
              <a:rPr lang="en-US" dirty="0" smtClean="0"/>
              <a:t>On CW – “3A </a:t>
            </a:r>
            <a:r>
              <a:rPr lang="en-US" dirty="0" smtClean="0"/>
              <a:t>WCF”</a:t>
            </a:r>
          </a:p>
          <a:p>
            <a:pPr lvl="1"/>
            <a:r>
              <a:rPr lang="en-US" dirty="0" smtClean="0"/>
              <a:t>On </a:t>
            </a:r>
            <a:r>
              <a:rPr lang="en-US" dirty="0" smtClean="0"/>
              <a:t>Phone – “Three Alpha </a:t>
            </a:r>
            <a:r>
              <a:rPr lang="en-US" dirty="0" smtClean="0"/>
              <a:t>Whiskey Charlie Foxtrot”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 must be accurate</a:t>
            </a:r>
            <a:endParaRPr lang="en-US" dirty="0"/>
          </a:p>
        </p:txBody>
      </p:sp>
      <p:sp>
        <p:nvSpPr>
          <p:cNvPr id="3" name="Content Placeholder 2"/>
          <p:cNvSpPr>
            <a:spLocks noGrp="1"/>
          </p:cNvSpPr>
          <p:nvPr>
            <p:ph idx="1"/>
          </p:nvPr>
        </p:nvSpPr>
        <p:spPr>
          <a:xfrm>
            <a:off x="304800" y="1752600"/>
            <a:ext cx="8686800" cy="4953000"/>
          </a:xfrm>
        </p:spPr>
        <p:txBody>
          <a:bodyPr>
            <a:normAutofit/>
          </a:bodyPr>
          <a:lstStyle/>
          <a:p>
            <a:r>
              <a:rPr lang="en-US" sz="4000" dirty="0" smtClean="0"/>
              <a:t>You must copy the information correctly from the other station AND…</a:t>
            </a:r>
          </a:p>
          <a:p>
            <a:r>
              <a:rPr lang="en-US" sz="4000" dirty="0" smtClean="0"/>
              <a:t>The other station must copy your information correctly, OR ELSE…</a:t>
            </a:r>
          </a:p>
          <a:p>
            <a:r>
              <a:rPr lang="en-US" sz="4000" dirty="0" smtClean="0"/>
              <a:t>It is not a valid contact and will be deducted from our final score</a:t>
            </a:r>
            <a:endParaRPr lang="en-US" sz="4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ARRL Section</a:t>
            </a:r>
            <a:endParaRPr lang="en-US" dirty="0"/>
          </a:p>
        </p:txBody>
      </p:sp>
      <p:sp>
        <p:nvSpPr>
          <p:cNvPr id="3" name="Content Placeholder 2"/>
          <p:cNvSpPr>
            <a:spLocks noGrp="1"/>
          </p:cNvSpPr>
          <p:nvPr>
            <p:ph idx="1"/>
          </p:nvPr>
        </p:nvSpPr>
        <p:spPr>
          <a:xfrm>
            <a:off x="228600" y="1371600"/>
            <a:ext cx="8686800" cy="5257800"/>
          </a:xfrm>
        </p:spPr>
        <p:txBody>
          <a:bodyPr>
            <a:normAutofit fontScale="92500" lnSpcReduction="20000"/>
          </a:bodyPr>
          <a:lstStyle/>
          <a:p>
            <a:r>
              <a:rPr lang="en-US" dirty="0" smtClean="0"/>
              <a:t>71 </a:t>
            </a:r>
            <a:r>
              <a:rPr lang="en-US" dirty="0"/>
              <a:t>US and 12 Canadian </a:t>
            </a:r>
            <a:r>
              <a:rPr lang="en-US" dirty="0" smtClean="0"/>
              <a:t>Sections</a:t>
            </a:r>
          </a:p>
          <a:p>
            <a:r>
              <a:rPr lang="en-US" dirty="0" smtClean="0"/>
              <a:t>Basically each US state (PR and US VI) and Canadian province</a:t>
            </a:r>
          </a:p>
          <a:p>
            <a:r>
              <a:rPr lang="en-US" dirty="0" smtClean="0"/>
              <a:t>Some states/provinces are divided into multiple sections:</a:t>
            </a:r>
          </a:p>
          <a:p>
            <a:pPr lvl="1"/>
            <a:r>
              <a:rPr lang="en-US" dirty="0" smtClean="0"/>
              <a:t>FL is 3 sections (NFL, WCF and SFL)</a:t>
            </a:r>
            <a:endParaRPr lang="en-US" dirty="0" smtClean="0"/>
          </a:p>
          <a:p>
            <a:pPr lvl="1"/>
            <a:r>
              <a:rPr lang="en-US" dirty="0" smtClean="0"/>
              <a:t>Massachusetts is 2, Eastern and Western (EMA &amp; WMA)</a:t>
            </a:r>
          </a:p>
          <a:p>
            <a:pPr lvl="1"/>
            <a:r>
              <a:rPr lang="en-US" dirty="0" smtClean="0"/>
              <a:t>New Jersey is 2 sections, Northern and Southern</a:t>
            </a:r>
          </a:p>
          <a:p>
            <a:pPr lvl="1"/>
            <a:r>
              <a:rPr lang="en-US" dirty="0" smtClean="0"/>
              <a:t>Texas is 3 sections</a:t>
            </a:r>
          </a:p>
          <a:p>
            <a:pPr lvl="1"/>
            <a:r>
              <a:rPr lang="en-US" dirty="0" smtClean="0"/>
              <a:t>Ontario is now 3 sections</a:t>
            </a:r>
          </a:p>
          <a:p>
            <a:pPr lvl="1"/>
            <a:r>
              <a:rPr lang="en-US" dirty="0" smtClean="0"/>
              <a:t>New York is 4 sections</a:t>
            </a:r>
          </a:p>
          <a:p>
            <a:pPr lvl="1"/>
            <a:r>
              <a:rPr lang="en-US" dirty="0" smtClean="0"/>
              <a:t>California is 6, etc.</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ARRL Sections (continued)</a:t>
            </a:r>
            <a:endParaRPr lang="en-US" dirty="0"/>
          </a:p>
        </p:txBody>
      </p:sp>
      <p:sp>
        <p:nvSpPr>
          <p:cNvPr id="3" name="Content Placeholder 2"/>
          <p:cNvSpPr>
            <a:spLocks noGrp="1"/>
          </p:cNvSpPr>
          <p:nvPr>
            <p:ph idx="1"/>
          </p:nvPr>
        </p:nvSpPr>
        <p:spPr>
          <a:xfrm>
            <a:off x="228600" y="1371600"/>
            <a:ext cx="8686800" cy="5486400"/>
          </a:xfrm>
        </p:spPr>
        <p:txBody>
          <a:bodyPr>
            <a:normAutofit/>
          </a:bodyPr>
          <a:lstStyle/>
          <a:p>
            <a:r>
              <a:rPr lang="en-US" dirty="0" smtClean="0"/>
              <a:t>Each section has a unique 2 or 3 letter identifier.</a:t>
            </a:r>
          </a:p>
          <a:p>
            <a:r>
              <a:rPr lang="en-US" dirty="0" smtClean="0"/>
              <a:t> Examples:</a:t>
            </a:r>
          </a:p>
          <a:p>
            <a:pPr lvl="1"/>
            <a:r>
              <a:rPr lang="en-US" dirty="0" smtClean="0"/>
              <a:t>ME = Maine</a:t>
            </a:r>
          </a:p>
          <a:p>
            <a:pPr lvl="1"/>
            <a:r>
              <a:rPr lang="en-US" dirty="0" smtClean="0"/>
              <a:t>EMA = Eastern Massachusetts</a:t>
            </a:r>
          </a:p>
          <a:p>
            <a:pPr lvl="1"/>
            <a:r>
              <a:rPr lang="en-US" dirty="0" smtClean="0"/>
              <a:t>LAX = Los Angeles</a:t>
            </a:r>
          </a:p>
          <a:p>
            <a:pPr lvl="1"/>
            <a:r>
              <a:rPr lang="en-US" dirty="0" smtClean="0"/>
              <a:t>WTX = West Texas</a:t>
            </a:r>
          </a:p>
          <a:p>
            <a:pPr lvl="1"/>
            <a:r>
              <a:rPr lang="en-US" dirty="0" smtClean="0"/>
              <a:t>NFL = Northern Florida</a:t>
            </a:r>
          </a:p>
          <a:p>
            <a:r>
              <a:rPr lang="en-US" sz="3200" dirty="0" smtClean="0"/>
              <a:t>List can be found at each station and is prominent on most logging software – keeps track of worked sections and ones still needed.</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BONUS POINTS</a:t>
            </a:r>
            <a:endParaRPr lang="en-US" dirty="0"/>
          </a:p>
        </p:txBody>
      </p:sp>
      <p:sp>
        <p:nvSpPr>
          <p:cNvPr id="3" name="Subtitle 2"/>
          <p:cNvSpPr>
            <a:spLocks noGrp="1"/>
          </p:cNvSpPr>
          <p:nvPr>
            <p:ph type="subTitle" idx="1"/>
          </p:nvPr>
        </p:nvSpPr>
        <p:spPr>
          <a:xfrm>
            <a:off x="3962400" y="1859622"/>
            <a:ext cx="4953000" cy="3931578"/>
          </a:xfrm>
        </p:spPr>
        <p:txBody>
          <a:bodyPr>
            <a:normAutofit/>
          </a:bodyPr>
          <a:lstStyle/>
          <a:p>
            <a:pPr algn="l"/>
            <a:r>
              <a:rPr lang="en-US" sz="3600" dirty="0" smtClean="0"/>
              <a:t>DON’T JUST STAND AROUND – WORK ON THOSE BONUSES!</a:t>
            </a:r>
          </a:p>
          <a:p>
            <a:pPr algn="l"/>
            <a:endParaRPr lang="en-US" sz="3600" dirty="0"/>
          </a:p>
          <a:p>
            <a:pPr algn="l"/>
            <a:r>
              <a:rPr lang="en-US" sz="3600" dirty="0" smtClean="0"/>
              <a:t>HERE’S WHY AND HOW:</a:t>
            </a:r>
            <a:endParaRPr lang="en-US" sz="3600" dirty="0"/>
          </a:p>
        </p:txBody>
      </p:sp>
    </p:spTree>
    <p:extLst>
      <p:ext uri="{BB962C8B-B14F-4D97-AF65-F5344CB8AC3E}">
        <p14:creationId xmlns:p14="http://schemas.microsoft.com/office/powerpoint/2010/main" val="3724393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POINTS</a:t>
            </a:r>
            <a:endParaRPr lang="en-US" dirty="0"/>
          </a:p>
        </p:txBody>
      </p:sp>
      <p:sp>
        <p:nvSpPr>
          <p:cNvPr id="3" name="Content Placeholder 2"/>
          <p:cNvSpPr>
            <a:spLocks noGrp="1"/>
          </p:cNvSpPr>
          <p:nvPr>
            <p:ph idx="1"/>
          </p:nvPr>
        </p:nvSpPr>
        <p:spPr>
          <a:xfrm>
            <a:off x="228600" y="1371600"/>
            <a:ext cx="8686800" cy="5181600"/>
          </a:xfrm>
        </p:spPr>
        <p:txBody>
          <a:bodyPr>
            <a:normAutofit lnSpcReduction="10000"/>
          </a:bodyPr>
          <a:lstStyle/>
          <a:p>
            <a:r>
              <a:rPr lang="en-US" dirty="0" smtClean="0"/>
              <a:t>100% Emergency Power – 100 points </a:t>
            </a:r>
            <a:r>
              <a:rPr lang="en-US" u="sng" dirty="0" smtClean="0"/>
              <a:t>per</a:t>
            </a:r>
            <a:r>
              <a:rPr lang="en-US" dirty="0" smtClean="0"/>
              <a:t> </a:t>
            </a:r>
            <a:r>
              <a:rPr lang="en-US" u="sng" dirty="0" smtClean="0"/>
              <a:t>transmitter</a:t>
            </a:r>
            <a:r>
              <a:rPr lang="en-US" dirty="0" smtClean="0"/>
              <a:t> (except GOTA, VHF/UHF and Satellite)</a:t>
            </a:r>
          </a:p>
          <a:p>
            <a:pPr lvl="1"/>
            <a:r>
              <a:rPr lang="en-US" dirty="0" smtClean="0"/>
              <a:t>Support equipment and peripherals (like computers, lights, etc.) can be on regular commercial power</a:t>
            </a:r>
          </a:p>
          <a:p>
            <a:r>
              <a:rPr lang="en-US" dirty="0" smtClean="0"/>
              <a:t>Media Publicity – 100 points</a:t>
            </a:r>
          </a:p>
          <a:p>
            <a:r>
              <a:rPr lang="en-US" dirty="0" smtClean="0"/>
              <a:t>Public Location – 100 points</a:t>
            </a:r>
          </a:p>
          <a:p>
            <a:r>
              <a:rPr lang="en-US" dirty="0" smtClean="0"/>
              <a:t>Originating a Message to Section Manager – 100 </a:t>
            </a:r>
            <a:r>
              <a:rPr lang="en-US" dirty="0" smtClean="0"/>
              <a:t>points.</a:t>
            </a:r>
            <a:endParaRPr lang="en-US" dirty="0" smtClean="0"/>
          </a:p>
          <a:p>
            <a:r>
              <a:rPr lang="en-US" dirty="0" smtClean="0"/>
              <a:t>Handling Messages – 10 points per, max 100 pts.</a:t>
            </a:r>
          </a:p>
        </p:txBody>
      </p:sp>
    </p:spTree>
    <p:extLst>
      <p:ext uri="{BB962C8B-B14F-4D97-AF65-F5344CB8AC3E}">
        <p14:creationId xmlns:p14="http://schemas.microsoft.com/office/powerpoint/2010/main" val="1972787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POINTS</a:t>
            </a:r>
            <a:endParaRPr lang="en-US" dirty="0"/>
          </a:p>
        </p:txBody>
      </p:sp>
      <p:sp>
        <p:nvSpPr>
          <p:cNvPr id="3" name="Content Placeholder 2"/>
          <p:cNvSpPr>
            <a:spLocks noGrp="1"/>
          </p:cNvSpPr>
          <p:nvPr>
            <p:ph idx="1"/>
          </p:nvPr>
        </p:nvSpPr>
        <p:spPr/>
        <p:txBody>
          <a:bodyPr/>
          <a:lstStyle/>
          <a:p>
            <a:r>
              <a:rPr lang="en-US" dirty="0" smtClean="0"/>
              <a:t>Satellite QSO (just 1) – 100 points</a:t>
            </a:r>
          </a:p>
          <a:p>
            <a:r>
              <a:rPr lang="en-US" dirty="0" smtClean="0"/>
              <a:t>Demo of Natural Power – 100 points (bicycle generator, solar panel, wind turbine)</a:t>
            </a:r>
          </a:p>
          <a:p>
            <a:pPr lvl="1"/>
            <a:r>
              <a:rPr lang="en-US" dirty="0" smtClean="0"/>
              <a:t>Need to make 5 contacts minimum</a:t>
            </a:r>
          </a:p>
          <a:p>
            <a:pPr lvl="1"/>
            <a:r>
              <a:rPr lang="en-US" dirty="0" smtClean="0"/>
              <a:t>Counts as one of the transmitters while in use</a:t>
            </a:r>
          </a:p>
          <a:p>
            <a:pPr lvl="1"/>
            <a:r>
              <a:rPr lang="en-US" dirty="0" smtClean="0"/>
              <a:t>Includes batteries charged by alternate power (like a solar panel, for example)</a:t>
            </a:r>
          </a:p>
          <a:p>
            <a:r>
              <a:rPr lang="en-US" dirty="0" smtClean="0"/>
              <a:t>Copying the special CW FD Bulletin from W1AW.  (must be copied over the air) – 100 points</a:t>
            </a:r>
          </a:p>
        </p:txBody>
      </p:sp>
    </p:spTree>
    <p:extLst>
      <p:ext uri="{BB962C8B-B14F-4D97-AF65-F5344CB8AC3E}">
        <p14:creationId xmlns:p14="http://schemas.microsoft.com/office/powerpoint/2010/main" val="1751494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POINTS</a:t>
            </a:r>
            <a:endParaRPr lang="en-US" dirty="0"/>
          </a:p>
        </p:txBody>
      </p:sp>
      <p:sp>
        <p:nvSpPr>
          <p:cNvPr id="3" name="Content Placeholder 2"/>
          <p:cNvSpPr>
            <a:spLocks noGrp="1"/>
          </p:cNvSpPr>
          <p:nvPr>
            <p:ph idx="1"/>
          </p:nvPr>
        </p:nvSpPr>
        <p:spPr/>
        <p:txBody>
          <a:bodyPr/>
          <a:lstStyle/>
          <a:p>
            <a:r>
              <a:rPr lang="en-US" dirty="0" smtClean="0"/>
              <a:t>Site Visit by an </a:t>
            </a:r>
            <a:r>
              <a:rPr lang="en-US" u="sng" dirty="0" smtClean="0"/>
              <a:t>invited</a:t>
            </a:r>
            <a:r>
              <a:rPr lang="en-US" dirty="0" smtClean="0"/>
              <a:t> Elected Government Official </a:t>
            </a:r>
            <a:r>
              <a:rPr lang="en-US" dirty="0" smtClean="0"/>
              <a:t>(Fire Chief?)– </a:t>
            </a:r>
            <a:r>
              <a:rPr lang="en-US" dirty="0" smtClean="0"/>
              <a:t>100 points</a:t>
            </a:r>
          </a:p>
          <a:p>
            <a:r>
              <a:rPr lang="en-US" dirty="0" smtClean="0"/>
              <a:t>Site Visit by Served Agency Group Rep. (Red Cross, Salvation Army, local EMA, Law Enforcement, etc.) – 100 points</a:t>
            </a:r>
          </a:p>
          <a:p>
            <a:r>
              <a:rPr lang="en-US" dirty="0" smtClean="0"/>
              <a:t>Public Information Table – 100 points</a:t>
            </a:r>
          </a:p>
          <a:p>
            <a:r>
              <a:rPr lang="en-US" dirty="0" smtClean="0"/>
              <a:t>Educational Activity (must be a “related to amateur radio” and a “formal activity”) – 100 points</a:t>
            </a:r>
            <a:endParaRPr lang="en-US" dirty="0"/>
          </a:p>
        </p:txBody>
      </p:sp>
    </p:spTree>
    <p:extLst>
      <p:ext uri="{BB962C8B-B14F-4D97-AF65-F5344CB8AC3E}">
        <p14:creationId xmlns:p14="http://schemas.microsoft.com/office/powerpoint/2010/main" val="2321699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Field Day </a:t>
            </a:r>
            <a:r>
              <a:rPr lang="en-US" dirty="0" smtClean="0"/>
              <a:t>2018</a:t>
            </a:r>
            <a:endParaRPr lang="en-US" dirty="0"/>
          </a:p>
        </p:txBody>
      </p:sp>
      <p:sp>
        <p:nvSpPr>
          <p:cNvPr id="3" name="Subtitle 2"/>
          <p:cNvSpPr>
            <a:spLocks noGrp="1"/>
          </p:cNvSpPr>
          <p:nvPr>
            <p:ph type="subTitle" idx="1"/>
          </p:nvPr>
        </p:nvSpPr>
        <p:spPr>
          <a:xfrm>
            <a:off x="3962400" y="1859622"/>
            <a:ext cx="4953000" cy="4236378"/>
          </a:xfrm>
        </p:spPr>
        <p:txBody>
          <a:bodyPr>
            <a:normAutofit/>
          </a:bodyPr>
          <a:lstStyle/>
          <a:p>
            <a:pPr algn="l"/>
            <a:r>
              <a:rPr lang="en-US" sz="4000" dirty="0" smtClean="0"/>
              <a:t>This slideshow will attempt to explain:</a:t>
            </a:r>
          </a:p>
          <a:p>
            <a:pPr algn="l"/>
            <a:endParaRPr lang="en-US" sz="1400" dirty="0" smtClean="0"/>
          </a:p>
          <a:p>
            <a:pPr marL="1028700" lvl="1" indent="-571500" algn="l">
              <a:buFont typeface="Arial" panose="020B0604020202020204" pitchFamily="34" charset="0"/>
              <a:buChar char="•"/>
            </a:pPr>
            <a:r>
              <a:rPr lang="en-US" sz="3600" dirty="0" smtClean="0"/>
              <a:t>Why?</a:t>
            </a:r>
          </a:p>
          <a:p>
            <a:pPr marL="1028700" lvl="1" indent="-571500" algn="l">
              <a:buFont typeface="Arial" panose="020B0604020202020204" pitchFamily="34" charset="0"/>
              <a:buChar char="•"/>
            </a:pPr>
            <a:r>
              <a:rPr lang="en-US" sz="3600" dirty="0" smtClean="0"/>
              <a:t>How?</a:t>
            </a:r>
            <a:endParaRPr 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POINTS</a:t>
            </a:r>
            <a:endParaRPr lang="en-US" dirty="0"/>
          </a:p>
        </p:txBody>
      </p:sp>
      <p:sp>
        <p:nvSpPr>
          <p:cNvPr id="3" name="Content Placeholder 2"/>
          <p:cNvSpPr>
            <a:spLocks noGrp="1"/>
          </p:cNvSpPr>
          <p:nvPr>
            <p:ph idx="1"/>
          </p:nvPr>
        </p:nvSpPr>
        <p:spPr/>
        <p:txBody>
          <a:bodyPr/>
          <a:lstStyle/>
          <a:p>
            <a:r>
              <a:rPr lang="en-US" dirty="0" smtClean="0"/>
              <a:t>Web Submission of Field Day entry (when sent in to the proper web sit) –  50 points</a:t>
            </a:r>
          </a:p>
          <a:p>
            <a:r>
              <a:rPr lang="en-US" dirty="0" smtClean="0"/>
              <a:t>Youth Participation – 20 points for each participant age 18 or younger who completes at least one QSO</a:t>
            </a:r>
          </a:p>
          <a:p>
            <a:pPr lvl="1"/>
            <a:r>
              <a:rPr lang="en-US" dirty="0" smtClean="0"/>
              <a:t>Max. of 100 points </a:t>
            </a:r>
            <a:endParaRPr lang="en-US" dirty="0"/>
          </a:p>
        </p:txBody>
      </p:sp>
    </p:spTree>
    <p:extLst>
      <p:ext uri="{BB962C8B-B14F-4D97-AF65-F5344CB8AC3E}">
        <p14:creationId xmlns:p14="http://schemas.microsoft.com/office/powerpoint/2010/main" val="26171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1" y="377825"/>
            <a:ext cx="8534400" cy="1470025"/>
          </a:xfrm>
        </p:spPr>
        <p:txBody>
          <a:bodyPr/>
          <a:lstStyle/>
          <a:p>
            <a:r>
              <a:rPr lang="en-US" dirty="0" smtClean="0"/>
              <a:t>Basic Field Day Operating Strategies</a:t>
            </a:r>
            <a:endParaRPr lang="en-US" dirty="0"/>
          </a:p>
        </p:txBody>
      </p:sp>
      <p:sp>
        <p:nvSpPr>
          <p:cNvPr id="3" name="Subtitle 2"/>
          <p:cNvSpPr>
            <a:spLocks noGrp="1"/>
          </p:cNvSpPr>
          <p:nvPr>
            <p:ph type="subTitle" idx="1"/>
          </p:nvPr>
        </p:nvSpPr>
        <p:spPr>
          <a:xfrm>
            <a:off x="3962400" y="1859622"/>
            <a:ext cx="4953000" cy="4236378"/>
          </a:xfrm>
        </p:spPr>
        <p:txBody>
          <a:bodyPr/>
          <a:lstStyle/>
          <a:p>
            <a:pPr algn="l">
              <a:buFont typeface="Arial" pitchFamily="34" charset="0"/>
              <a:buChar char="•"/>
            </a:pPr>
            <a:r>
              <a:rPr lang="en-US" dirty="0" smtClean="0"/>
              <a:t> </a:t>
            </a:r>
            <a:r>
              <a:rPr lang="en-US" dirty="0" smtClean="0">
                <a:solidFill>
                  <a:schemeClr val="tx1"/>
                </a:solidFill>
              </a:rPr>
              <a:t>Search and Pounce (S&amp;P)</a:t>
            </a:r>
          </a:p>
          <a:p>
            <a:pPr lvl="1" algn="l">
              <a:buFont typeface="Arial" pitchFamily="34" charset="0"/>
              <a:buChar char="•"/>
            </a:pPr>
            <a:r>
              <a:rPr lang="en-US" dirty="0" smtClean="0"/>
              <a:t> You roam around the bands looking for other stations calling CQ</a:t>
            </a:r>
          </a:p>
          <a:p>
            <a:pPr algn="l">
              <a:buFont typeface="Arial" pitchFamily="34" charset="0"/>
              <a:buChar char="•"/>
            </a:pPr>
            <a:r>
              <a:rPr lang="en-US" dirty="0" smtClean="0">
                <a:solidFill>
                  <a:schemeClr val="tx1"/>
                </a:solidFill>
              </a:rPr>
              <a:t> Calling CQ</a:t>
            </a:r>
          </a:p>
          <a:p>
            <a:pPr lvl="1" algn="l">
              <a:buFont typeface="Arial" pitchFamily="34" charset="0"/>
              <a:buChar char="•"/>
            </a:pPr>
            <a:r>
              <a:rPr lang="en-US" dirty="0" smtClean="0"/>
              <a:t> You sit on an open frequency and call CQ waiting to others to respond</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and Pounce (S&amp;P)</a:t>
            </a:r>
            <a:endParaRPr lang="en-US" dirty="0"/>
          </a:p>
        </p:txBody>
      </p:sp>
      <p:sp>
        <p:nvSpPr>
          <p:cNvPr id="3" name="Content Placeholder 2"/>
          <p:cNvSpPr>
            <a:spLocks noGrp="1"/>
          </p:cNvSpPr>
          <p:nvPr>
            <p:ph idx="1"/>
          </p:nvPr>
        </p:nvSpPr>
        <p:spPr/>
        <p:txBody>
          <a:bodyPr>
            <a:normAutofit lnSpcReduction="10000"/>
          </a:bodyPr>
          <a:lstStyle/>
          <a:p>
            <a:r>
              <a:rPr lang="en-US" dirty="0" smtClean="0"/>
              <a:t>You can be selective about who you contact</a:t>
            </a:r>
          </a:p>
          <a:p>
            <a:r>
              <a:rPr lang="en-US" dirty="0" smtClean="0"/>
              <a:t>Useful in contests where multipliers are ARRL sections, DX zones</a:t>
            </a:r>
          </a:p>
          <a:p>
            <a:r>
              <a:rPr lang="en-US" dirty="0" smtClean="0"/>
              <a:t>You can intentionally avoid stations with big pile ups (many stations calling the same station) which wastes time and reduce your “Q Rate” (number of contacts (QSOs) per minute or hour)</a:t>
            </a:r>
          </a:p>
          <a:p>
            <a:r>
              <a:rPr lang="en-US" dirty="0" smtClean="0"/>
              <a:t>You must check the log to make sure the calling station is not a “Dupe” (duplicate of earlier QSO)</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Calling CQ</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You never know who will answer</a:t>
            </a:r>
          </a:p>
          <a:p>
            <a:r>
              <a:rPr lang="en-US" dirty="0" smtClean="0"/>
              <a:t>May not work as many multipliers (sections)</a:t>
            </a:r>
          </a:p>
          <a:p>
            <a:r>
              <a:rPr lang="en-US" dirty="0" smtClean="0"/>
              <a:t>Usually can work a lot more stations (more points, higher “Q Rate”)</a:t>
            </a:r>
          </a:p>
          <a:p>
            <a:r>
              <a:rPr lang="en-US" dirty="0" smtClean="0"/>
              <a:t>Can be even easier using a voice </a:t>
            </a:r>
            <a:r>
              <a:rPr lang="en-US" dirty="0" err="1" smtClean="0"/>
              <a:t>keyer</a:t>
            </a:r>
            <a:r>
              <a:rPr lang="en-US" dirty="0" smtClean="0"/>
              <a:t> (recorded voice message)</a:t>
            </a:r>
          </a:p>
          <a:p>
            <a:r>
              <a:rPr lang="en-US" dirty="0" smtClean="0"/>
              <a:t>May have to handle a pile-up (good practice for upcoming W1AW/1 operations)</a:t>
            </a:r>
          </a:p>
          <a:p>
            <a:r>
              <a:rPr lang="en-US" dirty="0" smtClean="0"/>
              <a:t>Can get tiring if you call by voice and no one answers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Good Phone Exchange</a:t>
            </a:r>
            <a:endParaRPr lang="en-US" dirty="0"/>
          </a:p>
        </p:txBody>
      </p:sp>
      <p:sp>
        <p:nvSpPr>
          <p:cNvPr id="3" name="Content Placeholder 2"/>
          <p:cNvSpPr>
            <a:spLocks noGrp="1"/>
          </p:cNvSpPr>
          <p:nvPr>
            <p:ph idx="1"/>
          </p:nvPr>
        </p:nvSpPr>
        <p:spPr>
          <a:xfrm>
            <a:off x="228600" y="1371600"/>
            <a:ext cx="8686800" cy="5486400"/>
          </a:xfrm>
        </p:spPr>
        <p:txBody>
          <a:bodyPr>
            <a:normAutofit/>
          </a:bodyPr>
          <a:lstStyle/>
          <a:p>
            <a:r>
              <a:rPr lang="en-US" dirty="0" smtClean="0"/>
              <a:t>You call: CQ Field Day, CQ Field Day from </a:t>
            </a:r>
            <a:r>
              <a:rPr lang="en-US" dirty="0" smtClean="0"/>
              <a:t>W4TA, </a:t>
            </a:r>
            <a:r>
              <a:rPr lang="en-US" dirty="0" smtClean="0"/>
              <a:t>Whisky </a:t>
            </a:r>
            <a:r>
              <a:rPr lang="en-US" dirty="0" smtClean="0"/>
              <a:t>Four </a:t>
            </a:r>
            <a:r>
              <a:rPr lang="en-US" dirty="0" err="1" smtClean="0"/>
              <a:t>Tengo</a:t>
            </a:r>
            <a:r>
              <a:rPr lang="en-US" dirty="0" smtClean="0"/>
              <a:t> Alpha</a:t>
            </a:r>
            <a:endParaRPr lang="en-US" dirty="0" smtClean="0"/>
          </a:p>
          <a:p>
            <a:r>
              <a:rPr lang="en-US" dirty="0" smtClean="0"/>
              <a:t>Someone answers: </a:t>
            </a:r>
            <a:r>
              <a:rPr lang="en-US" dirty="0" smtClean="0"/>
              <a:t>W4TA </a:t>
            </a:r>
            <a:r>
              <a:rPr lang="en-US" dirty="0" smtClean="0"/>
              <a:t>here is November Four Alpha Whiskey Baker</a:t>
            </a:r>
          </a:p>
          <a:p>
            <a:r>
              <a:rPr lang="en-US" dirty="0" smtClean="0"/>
              <a:t>N4AWB, please copy Three Alpha, </a:t>
            </a:r>
            <a:r>
              <a:rPr lang="en-US" dirty="0" smtClean="0"/>
              <a:t>West Central Florida</a:t>
            </a:r>
            <a:endParaRPr lang="en-US" dirty="0" smtClean="0"/>
          </a:p>
          <a:p>
            <a:r>
              <a:rPr lang="en-US" dirty="0" smtClean="0"/>
              <a:t>QSL, please copy Four Alpha, South Florida, Four Alpha SFL, over</a:t>
            </a:r>
          </a:p>
          <a:p>
            <a:r>
              <a:rPr lang="en-US" dirty="0" smtClean="0"/>
              <a:t>QSL, thanks for South Florida and good luck in Field Day.  QRZ from </a:t>
            </a:r>
            <a:r>
              <a:rPr lang="en-US" dirty="0" smtClean="0"/>
              <a:t>Whiskey Four </a:t>
            </a:r>
            <a:r>
              <a:rPr lang="en-US" dirty="0" err="1" smtClean="0"/>
              <a:t>Tengo</a:t>
            </a:r>
            <a:r>
              <a:rPr lang="en-US" dirty="0" smtClean="0"/>
              <a:t> Alpha</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Bad Example of Phone Exchange</a:t>
            </a:r>
            <a:endParaRPr lang="en-US" dirty="0"/>
          </a:p>
        </p:txBody>
      </p:sp>
      <p:sp>
        <p:nvSpPr>
          <p:cNvPr id="3" name="Content Placeholder 2"/>
          <p:cNvSpPr>
            <a:spLocks noGrp="1"/>
          </p:cNvSpPr>
          <p:nvPr>
            <p:ph idx="1"/>
          </p:nvPr>
        </p:nvSpPr>
        <p:spPr>
          <a:xfrm>
            <a:off x="228600" y="1371600"/>
            <a:ext cx="8686800" cy="5486400"/>
          </a:xfrm>
        </p:spPr>
        <p:txBody>
          <a:bodyPr>
            <a:normAutofit fontScale="92500" lnSpcReduction="10000"/>
          </a:bodyPr>
          <a:lstStyle/>
          <a:p>
            <a:r>
              <a:rPr lang="en-US" dirty="0" smtClean="0"/>
              <a:t>You call: CQ Field Day, CQ Field Day from </a:t>
            </a:r>
            <a:r>
              <a:rPr lang="en-US" dirty="0" smtClean="0"/>
              <a:t>W4TA, Whiskey Four </a:t>
            </a:r>
            <a:r>
              <a:rPr lang="en-US" dirty="0" err="1" smtClean="0"/>
              <a:t>Tengo</a:t>
            </a:r>
            <a:r>
              <a:rPr lang="en-US" dirty="0" smtClean="0"/>
              <a:t> Alpha</a:t>
            </a:r>
          </a:p>
          <a:p>
            <a:r>
              <a:rPr lang="en-US" dirty="0" smtClean="0"/>
              <a:t>Someone </a:t>
            </a:r>
            <a:r>
              <a:rPr lang="en-US" dirty="0" smtClean="0"/>
              <a:t>answers: </a:t>
            </a:r>
            <a:r>
              <a:rPr lang="en-US" dirty="0" smtClean="0"/>
              <a:t>W4TA </a:t>
            </a:r>
            <a:r>
              <a:rPr lang="en-US" dirty="0" smtClean="0"/>
              <a:t>from November Four Alpha Whiskey Baker. </a:t>
            </a:r>
            <a:r>
              <a:rPr lang="en-US" dirty="0" smtClean="0"/>
              <a:t>Four </a:t>
            </a:r>
            <a:r>
              <a:rPr lang="en-US" dirty="0" smtClean="0"/>
              <a:t>Alpha South Florida</a:t>
            </a:r>
          </a:p>
          <a:p>
            <a:r>
              <a:rPr lang="en-US" dirty="0" smtClean="0"/>
              <a:t>N4AWB didn’t give you a chance to get his call before he sent his exchange and section.  You are probably still trying to type in his call and he’s wasting time by giving it all at once so you need to ask him to repeat.</a:t>
            </a:r>
          </a:p>
          <a:p>
            <a:r>
              <a:rPr lang="en-US" dirty="0" smtClean="0"/>
              <a:t>Take your time and make sure you get everything right before moving on.</a:t>
            </a:r>
          </a:p>
          <a:p>
            <a:r>
              <a:rPr lang="en-US" dirty="0" smtClean="0"/>
              <a:t>Saves time and increases points.</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Phonetics on Phone</a:t>
            </a:r>
            <a:endParaRPr lang="en-US" dirty="0"/>
          </a:p>
        </p:txBody>
      </p:sp>
      <p:sp>
        <p:nvSpPr>
          <p:cNvPr id="3" name="Content Placeholder 2"/>
          <p:cNvSpPr>
            <a:spLocks noGrp="1"/>
          </p:cNvSpPr>
          <p:nvPr>
            <p:ph idx="1"/>
          </p:nvPr>
        </p:nvSpPr>
        <p:spPr/>
        <p:txBody>
          <a:bodyPr/>
          <a:lstStyle/>
          <a:p>
            <a:r>
              <a:rPr lang="en-US" dirty="0" smtClean="0"/>
              <a:t>Phone operators must use the ITU Phonetics:</a:t>
            </a:r>
          </a:p>
          <a:p>
            <a:pPr lvl="1"/>
            <a:r>
              <a:rPr lang="en-US" dirty="0" smtClean="0"/>
              <a:t>A = Alpha</a:t>
            </a:r>
          </a:p>
          <a:p>
            <a:pPr lvl="1"/>
            <a:r>
              <a:rPr lang="en-US" dirty="0" smtClean="0"/>
              <a:t>B = Bravo</a:t>
            </a:r>
          </a:p>
          <a:p>
            <a:pPr lvl="1"/>
            <a:r>
              <a:rPr lang="en-US" dirty="0" smtClean="0"/>
              <a:t>C = Charlie</a:t>
            </a:r>
          </a:p>
          <a:p>
            <a:pPr lvl="1"/>
            <a:r>
              <a:rPr lang="en-US" dirty="0" smtClean="0"/>
              <a:t>D = Delta</a:t>
            </a:r>
          </a:p>
          <a:p>
            <a:pPr lvl="1"/>
            <a:r>
              <a:rPr lang="en-US" dirty="0" smtClean="0"/>
              <a:t>Etc.</a:t>
            </a:r>
          </a:p>
          <a:p>
            <a:r>
              <a:rPr lang="en-US" dirty="0" smtClean="0"/>
              <a:t>A sheet with a complete list is also at each station</a:t>
            </a:r>
          </a:p>
        </p:txBody>
      </p:sp>
    </p:spTree>
    <p:extLst>
      <p:ext uri="{BB962C8B-B14F-4D97-AF65-F5344CB8AC3E}">
        <p14:creationId xmlns:p14="http://schemas.microsoft.com/office/powerpoint/2010/main" val="17444774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OPERATING HINTS</a:t>
            </a:r>
            <a:endParaRPr lang="en-US" dirty="0"/>
          </a:p>
        </p:txBody>
      </p:sp>
      <p:sp>
        <p:nvSpPr>
          <p:cNvPr id="3" name="Subtitle 2"/>
          <p:cNvSpPr>
            <a:spLocks noGrp="1"/>
          </p:cNvSpPr>
          <p:nvPr>
            <p:ph type="subTitle" idx="1"/>
          </p:nvPr>
        </p:nvSpPr>
        <p:spPr>
          <a:xfrm>
            <a:off x="3962400" y="1859622"/>
            <a:ext cx="4953000" cy="3017178"/>
          </a:xfrm>
        </p:spPr>
        <p:txBody>
          <a:bodyPr>
            <a:normAutofit/>
          </a:bodyPr>
          <a:lstStyle/>
          <a:p>
            <a:pPr algn="l"/>
            <a:r>
              <a:rPr lang="en-US" sz="4400" dirty="0" smtClean="0"/>
              <a:t>Some good operating strategies for Phone, CW and Digital Modes</a:t>
            </a:r>
            <a:endParaRPr lang="en-US" sz="4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Hints for Working Phone</a:t>
            </a:r>
            <a:endParaRPr lang="en-US" dirty="0"/>
          </a:p>
        </p:txBody>
      </p:sp>
      <p:sp>
        <p:nvSpPr>
          <p:cNvPr id="3" name="Content Placeholder 2"/>
          <p:cNvSpPr>
            <a:spLocks noGrp="1"/>
          </p:cNvSpPr>
          <p:nvPr>
            <p:ph idx="1"/>
          </p:nvPr>
        </p:nvSpPr>
        <p:spPr>
          <a:xfrm>
            <a:off x="228600" y="1371600"/>
            <a:ext cx="8686800" cy="5486400"/>
          </a:xfrm>
        </p:spPr>
        <p:txBody>
          <a:bodyPr>
            <a:normAutofit/>
          </a:bodyPr>
          <a:lstStyle/>
          <a:p>
            <a:r>
              <a:rPr lang="en-US" dirty="0" smtClean="0"/>
              <a:t>When Searching and Pouncing, enter calling station’s call in software FIRST, this way you don’t waste time calling a Dupe</a:t>
            </a:r>
          </a:p>
          <a:p>
            <a:r>
              <a:rPr lang="en-US" dirty="0" smtClean="0"/>
              <a:t> Use phonetics for all of the exchange.  </a:t>
            </a:r>
          </a:p>
          <a:p>
            <a:r>
              <a:rPr lang="en-US" dirty="0" smtClean="0"/>
              <a:t>Repeat the other station’s exchange to make sure you got it right.  “Thanks for South Florida” only takes an extra second and can help make sure you got it right the first time.</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Hints for Working Phone</a:t>
            </a:r>
            <a:endParaRPr lang="en-US" dirty="0"/>
          </a:p>
        </p:txBody>
      </p:sp>
      <p:sp>
        <p:nvSpPr>
          <p:cNvPr id="3" name="Content Placeholder 2"/>
          <p:cNvSpPr>
            <a:spLocks noGrp="1"/>
          </p:cNvSpPr>
          <p:nvPr>
            <p:ph idx="1"/>
          </p:nvPr>
        </p:nvSpPr>
        <p:spPr>
          <a:xfrm>
            <a:off x="228600" y="1371600"/>
            <a:ext cx="8686800" cy="5486400"/>
          </a:xfrm>
        </p:spPr>
        <p:txBody>
          <a:bodyPr>
            <a:normAutofit fontScale="92500" lnSpcReduction="10000"/>
          </a:bodyPr>
          <a:lstStyle/>
          <a:p>
            <a:r>
              <a:rPr lang="en-US" dirty="0" smtClean="0"/>
              <a:t>Don’t call at station with a pile up more than just a few of times.  This wastes time and you can always come back to them later.  Chances are, if they’re strong you’ll hear them again and, if they’re not, they won’t hear you anyway.</a:t>
            </a:r>
          </a:p>
          <a:p>
            <a:r>
              <a:rPr lang="en-US" dirty="0" smtClean="0"/>
              <a:t>Don’t be long winded while calling CQ.  Call a few times then listen.  Call again if no one responds. </a:t>
            </a:r>
          </a:p>
          <a:p>
            <a:r>
              <a:rPr lang="en-US" dirty="0" smtClean="0"/>
              <a:t>Keep your exchanges short and to the point.  If you’ve been calling CQ, some stations will be impatient and leave before they call you if you’re going on about the weather and other stuff while they’re waiting.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Day Simplified</a:t>
            </a:r>
            <a:endParaRPr lang="en-US" dirty="0"/>
          </a:p>
        </p:txBody>
      </p:sp>
      <p:sp>
        <p:nvSpPr>
          <p:cNvPr id="3" name="Content Placeholder 2"/>
          <p:cNvSpPr>
            <a:spLocks noGrp="1"/>
          </p:cNvSpPr>
          <p:nvPr>
            <p:ph idx="1"/>
          </p:nvPr>
        </p:nvSpPr>
        <p:spPr/>
        <p:txBody>
          <a:bodyPr/>
          <a:lstStyle/>
          <a:p>
            <a:r>
              <a:rPr lang="en-US" sz="4000" dirty="0" smtClean="0"/>
              <a:t>Purpose of Field Day</a:t>
            </a:r>
          </a:p>
          <a:p>
            <a:r>
              <a:rPr lang="en-US" sz="4000" dirty="0" smtClean="0"/>
              <a:t>Basic Rules</a:t>
            </a:r>
          </a:p>
          <a:p>
            <a:r>
              <a:rPr lang="en-US" sz="4000" dirty="0" smtClean="0"/>
              <a:t>The Contact Exchange</a:t>
            </a:r>
          </a:p>
          <a:p>
            <a:r>
              <a:rPr lang="en-US" sz="4000" dirty="0" smtClean="0"/>
              <a:t>Scoring</a:t>
            </a:r>
          </a:p>
          <a:p>
            <a:r>
              <a:rPr lang="en-US" sz="4000" dirty="0" smtClean="0"/>
              <a:t>Station Setup</a:t>
            </a:r>
          </a:p>
          <a:p>
            <a:r>
              <a:rPr lang="en-US" sz="4000" dirty="0" smtClean="0"/>
              <a:t>Strategies</a:t>
            </a:r>
          </a:p>
        </p:txBody>
      </p:sp>
      <p:pic>
        <p:nvPicPr>
          <p:cNvPr id="4" name="Picture 3" descr="2845583621_f1e1e03f4d.jpg"/>
          <p:cNvPicPr>
            <a:picLocks noChangeAspect="1"/>
          </p:cNvPicPr>
          <p:nvPr/>
        </p:nvPicPr>
        <p:blipFill>
          <a:blip r:embed="rId2" cstate="print"/>
          <a:stretch>
            <a:fillRect/>
          </a:stretch>
        </p:blipFill>
        <p:spPr>
          <a:xfrm>
            <a:off x="5486400" y="1676400"/>
            <a:ext cx="3048000" cy="4549254"/>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Hints for Working Phone</a:t>
            </a:r>
            <a:endParaRPr lang="en-US" dirty="0"/>
          </a:p>
        </p:txBody>
      </p:sp>
      <p:sp>
        <p:nvSpPr>
          <p:cNvPr id="3" name="Content Placeholder 2"/>
          <p:cNvSpPr>
            <a:spLocks noGrp="1"/>
          </p:cNvSpPr>
          <p:nvPr>
            <p:ph idx="1"/>
          </p:nvPr>
        </p:nvSpPr>
        <p:spPr>
          <a:xfrm>
            <a:off x="304800" y="1371600"/>
            <a:ext cx="8839200" cy="5486400"/>
          </a:xfrm>
        </p:spPr>
        <p:txBody>
          <a:bodyPr>
            <a:normAutofit/>
          </a:bodyPr>
          <a:lstStyle/>
          <a:p>
            <a:r>
              <a:rPr lang="en-US" dirty="0" smtClean="0"/>
              <a:t>Don’t be afraid to ask for repeats. If you can’t hear them the first time or forget to record it, just say, “Please repeat your… (call sign, section, etc.)”  If you still can’t make it out, say, “Just you call, your call please” or “Just your section,” etc.  That sometimes makes it easier to make out without all the other stuff you don’t need and saves time.</a:t>
            </a:r>
          </a:p>
          <a:p>
            <a:r>
              <a:rPr lang="en-US" dirty="0" smtClean="0"/>
              <a:t>Repeat </a:t>
            </a:r>
            <a:r>
              <a:rPr lang="en-US" dirty="0" smtClean="0"/>
              <a:t>only if </a:t>
            </a:r>
            <a:r>
              <a:rPr lang="en-US" dirty="0" smtClean="0"/>
              <a:t>asked.</a:t>
            </a:r>
          </a:p>
          <a:p>
            <a:r>
              <a:rPr lang="en-US" dirty="0" smtClean="0"/>
              <a:t>Be patient </a:t>
            </a:r>
            <a:r>
              <a:rPr lang="mr-IN" dirty="0" smtClean="0"/>
              <a:t>–</a:t>
            </a:r>
            <a:r>
              <a:rPr lang="en-US" dirty="0" smtClean="0"/>
              <a:t> Many new operators on during Field Day</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Hints for Digital Modes</a:t>
            </a:r>
            <a:endParaRPr lang="en-US" dirty="0"/>
          </a:p>
        </p:txBody>
      </p:sp>
      <p:sp>
        <p:nvSpPr>
          <p:cNvPr id="3" name="Content Placeholder 2"/>
          <p:cNvSpPr>
            <a:spLocks noGrp="1"/>
          </p:cNvSpPr>
          <p:nvPr>
            <p:ph idx="1"/>
          </p:nvPr>
        </p:nvSpPr>
        <p:spPr>
          <a:xfrm>
            <a:off x="228600" y="1371600"/>
            <a:ext cx="8686800" cy="5486400"/>
          </a:xfrm>
        </p:spPr>
        <p:txBody>
          <a:bodyPr>
            <a:normAutofit/>
          </a:bodyPr>
          <a:lstStyle/>
          <a:p>
            <a:r>
              <a:rPr lang="en-US" dirty="0" smtClean="0"/>
              <a:t>PSK31 and RTTY are the most popular Field Day Digital Modes</a:t>
            </a:r>
          </a:p>
          <a:p>
            <a:r>
              <a:rPr lang="en-US" dirty="0" smtClean="0"/>
              <a:t>The macros for Field Day should be set up just like those for CW.  In other words, CQ should be something like: “CQ FD CQ FD de </a:t>
            </a:r>
            <a:r>
              <a:rPr lang="en-US" dirty="0" smtClean="0"/>
              <a:t>W4TA </a:t>
            </a:r>
            <a:r>
              <a:rPr lang="en-US" dirty="0" smtClean="0"/>
              <a:t>k”</a:t>
            </a:r>
          </a:p>
          <a:p>
            <a:r>
              <a:rPr lang="en-US" dirty="0" smtClean="0"/>
              <a:t>No need for useless data like “thanks for…” or spelling out </a:t>
            </a:r>
            <a:r>
              <a:rPr lang="en-US" dirty="0" smtClean="0"/>
              <a:t>“West Central Florida”</a:t>
            </a:r>
            <a:endParaRPr lang="en-US" dirty="0" smtClean="0"/>
          </a:p>
          <a:p>
            <a:r>
              <a:rPr lang="en-US" dirty="0" smtClean="0"/>
              <a:t>Digital is a good use of the CW transmitter when there are no CW operators around.  It’s easy and pretty foolproof if the right Macros are used.</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Day Purpose</a:t>
            </a:r>
            <a:endParaRPr lang="en-US" dirty="0"/>
          </a:p>
        </p:txBody>
      </p:sp>
      <p:sp>
        <p:nvSpPr>
          <p:cNvPr id="3" name="Content Placeholder 2"/>
          <p:cNvSpPr>
            <a:spLocks noGrp="1"/>
          </p:cNvSpPr>
          <p:nvPr>
            <p:ph idx="1"/>
          </p:nvPr>
        </p:nvSpPr>
        <p:spPr>
          <a:xfrm>
            <a:off x="228600" y="1371600"/>
            <a:ext cx="8686800" cy="5486400"/>
          </a:xfrm>
        </p:spPr>
        <p:txBody>
          <a:bodyPr>
            <a:normAutofit/>
          </a:bodyPr>
          <a:lstStyle/>
          <a:p>
            <a:r>
              <a:rPr lang="en-US" dirty="0" smtClean="0"/>
              <a:t>Social gathering</a:t>
            </a:r>
          </a:p>
          <a:p>
            <a:pPr lvl="1"/>
            <a:r>
              <a:rPr lang="en-US" dirty="0" smtClean="0"/>
              <a:t>Eating and drinking</a:t>
            </a:r>
          </a:p>
          <a:p>
            <a:pPr lvl="1"/>
            <a:r>
              <a:rPr lang="en-US" dirty="0" smtClean="0"/>
              <a:t>Camaraderie and friendship</a:t>
            </a:r>
          </a:p>
          <a:p>
            <a:r>
              <a:rPr lang="en-US" dirty="0" smtClean="0"/>
              <a:t>Emergency </a:t>
            </a:r>
            <a:r>
              <a:rPr lang="en-US" dirty="0" smtClean="0"/>
              <a:t>Preparedness</a:t>
            </a:r>
          </a:p>
          <a:p>
            <a:pPr lvl="1"/>
            <a:r>
              <a:rPr lang="en-US" dirty="0" smtClean="0"/>
              <a:t>Training ourselves</a:t>
            </a:r>
          </a:p>
          <a:p>
            <a:pPr lvl="1"/>
            <a:r>
              <a:rPr lang="en-US" dirty="0" smtClean="0"/>
              <a:t>Demonstrate emergency preparedness to public, government and served agencies</a:t>
            </a:r>
          </a:p>
          <a:p>
            <a:pPr lvl="1"/>
            <a:r>
              <a:rPr lang="en-US" dirty="0" smtClean="0"/>
              <a:t>Experimentation with antennas, portable equipment and unusual power sources</a:t>
            </a:r>
          </a:p>
          <a:p>
            <a:endParaRPr lang="en-US" dirty="0" smtClean="0"/>
          </a:p>
        </p:txBody>
      </p:sp>
      <p:pic>
        <p:nvPicPr>
          <p:cNvPr id="5" name="Picture 4" descr="2006_BBQ-closeup.jpg"/>
          <p:cNvPicPr>
            <a:picLocks noChangeAspect="1"/>
          </p:cNvPicPr>
          <p:nvPr/>
        </p:nvPicPr>
        <p:blipFill>
          <a:blip r:embed="rId2" cstate="print"/>
          <a:stretch>
            <a:fillRect/>
          </a:stretch>
        </p:blipFill>
        <p:spPr>
          <a:xfrm>
            <a:off x="5562600" y="1676400"/>
            <a:ext cx="3133725" cy="209369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Day Purpose (cont.)</a:t>
            </a:r>
            <a:endParaRPr lang="en-US" dirty="0"/>
          </a:p>
        </p:txBody>
      </p:sp>
      <p:sp>
        <p:nvSpPr>
          <p:cNvPr id="3" name="Content Placeholder 2"/>
          <p:cNvSpPr>
            <a:spLocks noGrp="1"/>
          </p:cNvSpPr>
          <p:nvPr>
            <p:ph idx="1"/>
          </p:nvPr>
        </p:nvSpPr>
        <p:spPr/>
        <p:txBody>
          <a:bodyPr/>
          <a:lstStyle/>
          <a:p>
            <a:r>
              <a:rPr lang="en-US" dirty="0" smtClean="0"/>
              <a:t>Chance to try out new/different equipment</a:t>
            </a:r>
          </a:p>
          <a:p>
            <a:r>
              <a:rPr lang="en-US" dirty="0" smtClean="0"/>
              <a:t>Knowledge building</a:t>
            </a:r>
          </a:p>
          <a:p>
            <a:r>
              <a:rPr lang="en-US" dirty="0" smtClean="0"/>
              <a:t>Recruiting new hams and potential members</a:t>
            </a:r>
          </a:p>
          <a:p>
            <a:r>
              <a:rPr lang="en-US" dirty="0" smtClean="0"/>
              <a:t>Challenge of operating in abnormal situations and less-than-ideal conditions</a:t>
            </a:r>
          </a:p>
          <a:p>
            <a:r>
              <a:rPr lang="en-US" dirty="0" smtClean="0"/>
              <a:t>Competition</a:t>
            </a:r>
          </a:p>
          <a:p>
            <a:r>
              <a:rPr lang="en-US" dirty="0" smtClean="0"/>
              <a:t>FOOD AND FUN!</a:t>
            </a:r>
            <a:endParaRPr lang="en-US" dirty="0"/>
          </a:p>
        </p:txBody>
      </p:sp>
      <p:pic>
        <p:nvPicPr>
          <p:cNvPr id="4" name="Picture 3" descr="fd ops.jpg"/>
          <p:cNvPicPr>
            <a:picLocks noChangeAspect="1"/>
          </p:cNvPicPr>
          <p:nvPr/>
        </p:nvPicPr>
        <p:blipFill>
          <a:blip r:embed="rId2" cstate="print"/>
          <a:stretch>
            <a:fillRect/>
          </a:stretch>
        </p:blipFill>
        <p:spPr>
          <a:xfrm>
            <a:off x="5562600" y="4267200"/>
            <a:ext cx="3146534" cy="2286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of Field Day</a:t>
            </a:r>
            <a:endParaRPr lang="en-US" dirty="0"/>
          </a:p>
        </p:txBody>
      </p:sp>
      <p:sp>
        <p:nvSpPr>
          <p:cNvPr id="3" name="Content Placeholder 2"/>
          <p:cNvSpPr>
            <a:spLocks noGrp="1"/>
          </p:cNvSpPr>
          <p:nvPr>
            <p:ph idx="1"/>
          </p:nvPr>
        </p:nvSpPr>
        <p:spPr>
          <a:xfrm>
            <a:off x="228600" y="1371600"/>
            <a:ext cx="8686800" cy="5410200"/>
          </a:xfrm>
        </p:spPr>
        <p:txBody>
          <a:bodyPr>
            <a:normAutofit lnSpcReduction="10000"/>
          </a:bodyPr>
          <a:lstStyle/>
          <a:p>
            <a:pPr algn="just"/>
            <a:r>
              <a:rPr lang="en-US" dirty="0" smtClean="0"/>
              <a:t>To work as many stations as possible on any and all amateur bands (excluding the 60, 30, 17, and 12-meter bands – no repeaters) and to learn to operate in abnormal situations, in less than optimal conditions. </a:t>
            </a:r>
          </a:p>
          <a:p>
            <a:pPr algn="just"/>
            <a:r>
              <a:rPr lang="en-US" dirty="0" smtClean="0"/>
              <a:t>Field Day is open to all amateurs in the areas covered by the ARRL/RAC Field Organizations, and countries within IARU Region 2</a:t>
            </a:r>
          </a:p>
          <a:p>
            <a:pPr algn="just"/>
            <a:r>
              <a:rPr lang="en-US" dirty="0" smtClean="0"/>
              <a:t> DX stations residing in other regions may be contacted for credit, but are not eligible to submit entries.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normAutofit fontScale="92500"/>
          </a:bodyPr>
          <a:lstStyle/>
          <a:p>
            <a:r>
              <a:rPr lang="en-US" sz="3600" dirty="0" smtClean="0"/>
              <a:t>Many hams profess no interest in operating radio on Field Day, but in reality they’re reluctant to participate because of:</a:t>
            </a:r>
          </a:p>
          <a:p>
            <a:pPr lvl="1"/>
            <a:r>
              <a:rPr lang="en-US" sz="3600" dirty="0" smtClean="0"/>
              <a:t>“Mike Fright” (or “Key Fright”)</a:t>
            </a:r>
          </a:p>
          <a:p>
            <a:pPr lvl="1"/>
            <a:r>
              <a:rPr lang="en-US" sz="3600" dirty="0" smtClean="0"/>
              <a:t>Unfamiliar with radio procedures in general</a:t>
            </a:r>
          </a:p>
          <a:p>
            <a:pPr lvl="1"/>
            <a:r>
              <a:rPr lang="en-US" sz="3600" dirty="0" smtClean="0"/>
              <a:t>No experience on HF (but ham radio is </a:t>
            </a:r>
            <a:r>
              <a:rPr lang="en-US" sz="3600" i="1" dirty="0" smtClean="0"/>
              <a:t>more</a:t>
            </a:r>
            <a:r>
              <a:rPr lang="en-US" sz="3600" dirty="0" smtClean="0"/>
              <a:t> than 2 meter repeaters)</a:t>
            </a:r>
          </a:p>
          <a:p>
            <a:pPr lvl="1"/>
            <a:r>
              <a:rPr lang="en-US" sz="3600" dirty="0"/>
              <a:t> </a:t>
            </a:r>
            <a:r>
              <a:rPr lang="en-US" sz="3600" dirty="0" smtClean="0"/>
              <a:t>“Don’t like contests”</a:t>
            </a:r>
            <a:endParaRPr lang="en-US"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t>
            </a:r>
            <a:endParaRPr lang="en-US" dirty="0"/>
          </a:p>
        </p:txBody>
      </p:sp>
      <p:sp>
        <p:nvSpPr>
          <p:cNvPr id="3" name="Content Placeholder 2"/>
          <p:cNvSpPr>
            <a:spLocks noGrp="1"/>
          </p:cNvSpPr>
          <p:nvPr>
            <p:ph idx="1"/>
          </p:nvPr>
        </p:nvSpPr>
        <p:spPr>
          <a:xfrm>
            <a:off x="228600" y="1371600"/>
            <a:ext cx="8763000" cy="5334000"/>
          </a:xfrm>
        </p:spPr>
        <p:txBody>
          <a:bodyPr>
            <a:normAutofit/>
          </a:bodyPr>
          <a:lstStyle/>
          <a:p>
            <a:r>
              <a:rPr lang="en-US" dirty="0" smtClean="0"/>
              <a:t>What’s your excuse?</a:t>
            </a:r>
          </a:p>
          <a:p>
            <a:pPr lvl="1"/>
            <a:endParaRPr lang="en-US" sz="3200" dirty="0" smtClean="0"/>
          </a:p>
          <a:p>
            <a:pPr lvl="1"/>
            <a:r>
              <a:rPr lang="en-US" sz="3200" dirty="0" smtClean="0"/>
              <a:t>You don’t have to be a “super-ham” to operate Field Day</a:t>
            </a:r>
          </a:p>
          <a:p>
            <a:pPr lvl="1"/>
            <a:r>
              <a:rPr lang="en-US" sz="3200" dirty="0" smtClean="0"/>
              <a:t> We’re here to help </a:t>
            </a:r>
          </a:p>
          <a:p>
            <a:pPr lvl="1">
              <a:buNone/>
            </a:pPr>
            <a:r>
              <a:rPr lang="en-US" sz="3200" dirty="0" smtClean="0"/>
              <a:t>    you out.  Don’t be</a:t>
            </a:r>
          </a:p>
          <a:p>
            <a:pPr lvl="1">
              <a:buNone/>
            </a:pPr>
            <a:r>
              <a:rPr lang="en-US" sz="3200" dirty="0" smtClean="0"/>
              <a:t>    hesitant to ask.</a:t>
            </a:r>
          </a:p>
          <a:p>
            <a:pPr lvl="1"/>
            <a:r>
              <a:rPr lang="en-US" sz="3200" dirty="0" smtClean="0"/>
              <a:t>You can “play” as little</a:t>
            </a:r>
          </a:p>
          <a:p>
            <a:pPr lvl="1">
              <a:buNone/>
            </a:pPr>
            <a:r>
              <a:rPr lang="en-US" sz="3200" dirty="0" smtClean="0"/>
              <a:t>or as much you’d like</a:t>
            </a:r>
            <a:endParaRPr lang="en-US" sz="3200" dirty="0"/>
          </a:p>
        </p:txBody>
      </p:sp>
      <p:pic>
        <p:nvPicPr>
          <p:cNvPr id="4" name="Picture 3" descr="BRAD.jpg"/>
          <p:cNvPicPr>
            <a:picLocks noChangeAspect="1"/>
          </p:cNvPicPr>
          <p:nvPr/>
        </p:nvPicPr>
        <p:blipFill>
          <a:blip r:embed="rId2" cstate="print"/>
          <a:stretch>
            <a:fillRect/>
          </a:stretch>
        </p:blipFill>
        <p:spPr>
          <a:xfrm>
            <a:off x="4953000" y="3505200"/>
            <a:ext cx="3725956" cy="2800350"/>
          </a:xfrm>
          <a:prstGeom prst="rect">
            <a:avLst/>
          </a:prstGeom>
        </p:spPr>
      </p:pic>
    </p:spTree>
  </p:cSld>
  <p:clrMapOvr>
    <a:masterClrMapping/>
  </p:clrMapOvr>
</p:sld>
</file>

<file path=ppt/theme/theme1.xml><?xml version="1.0" encoding="utf-8"?>
<a:theme xmlns:a="http://schemas.openxmlformats.org/drawingml/2006/main" name="TS10188134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TS101881341</Template>
  <TotalTime>4643</TotalTime>
  <Words>2255</Words>
  <Application>Microsoft Macintosh PowerPoint</Application>
  <PresentationFormat>On-screen Show (4:3)</PresentationFormat>
  <Paragraphs>221</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TS101881341</vt:lpstr>
      <vt:lpstr>ARRL FIELD DAY SIMPLIFIED</vt:lpstr>
      <vt:lpstr>Time to start thinking about Field Day 2018!</vt:lpstr>
      <vt:lpstr>Field Day 2018</vt:lpstr>
      <vt:lpstr>Field Day Simplified</vt:lpstr>
      <vt:lpstr>Field Day Purpose</vt:lpstr>
      <vt:lpstr>Field Day Purpose (cont.)</vt:lpstr>
      <vt:lpstr>Objective of Field Day</vt:lpstr>
      <vt:lpstr>Motivation</vt:lpstr>
      <vt:lpstr>So…</vt:lpstr>
      <vt:lpstr>WHO CAN OPERATE FIELD DAY?</vt:lpstr>
      <vt:lpstr>What are we trying to accomplish?</vt:lpstr>
      <vt:lpstr>Field Day Entry Categories</vt:lpstr>
      <vt:lpstr>OUR OPERATION</vt:lpstr>
      <vt:lpstr>OUR OPERATION</vt:lpstr>
      <vt:lpstr>OUR OPERATION</vt:lpstr>
      <vt:lpstr>Clearwater Fire Training Center</vt:lpstr>
      <vt:lpstr>LOCATION, LOCATION, LOCATION</vt:lpstr>
      <vt:lpstr>Tall buildings!</vt:lpstr>
      <vt:lpstr>THE BASIC RULES</vt:lpstr>
      <vt:lpstr>MORE RULES</vt:lpstr>
      <vt:lpstr>CONTACTS</vt:lpstr>
      <vt:lpstr>The Contact “Exchange”</vt:lpstr>
      <vt:lpstr>Exchange must be accurate</vt:lpstr>
      <vt:lpstr>ARRL Section</vt:lpstr>
      <vt:lpstr>ARRL Sections (continued)</vt:lpstr>
      <vt:lpstr>BONUS POINTS</vt:lpstr>
      <vt:lpstr>BONUS POINTS</vt:lpstr>
      <vt:lpstr>BONUS POINTS</vt:lpstr>
      <vt:lpstr>BONUS POINTS</vt:lpstr>
      <vt:lpstr>BONUS POINTS</vt:lpstr>
      <vt:lpstr>Basic Field Day Operating Strategies</vt:lpstr>
      <vt:lpstr>Search and Pounce (S&amp;P)</vt:lpstr>
      <vt:lpstr>Calling CQ</vt:lpstr>
      <vt:lpstr>Example of Good Phone Exchange</vt:lpstr>
      <vt:lpstr>Bad Example of Phone Exchange</vt:lpstr>
      <vt:lpstr>Phonetics on Phone</vt:lpstr>
      <vt:lpstr>OPERATING HINTS</vt:lpstr>
      <vt:lpstr>Hints for Working Phone</vt:lpstr>
      <vt:lpstr>Hints for Working Phone</vt:lpstr>
      <vt:lpstr>Hints for Working Phone</vt:lpstr>
      <vt:lpstr>Hints for Digital Modes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ARRL FIELD DAY SIMPLIFIED</dc:title>
  <dc:creator>Androscoggin EMA</dc:creator>
  <cp:lastModifiedBy>Thomas Schaefer</cp:lastModifiedBy>
  <cp:revision>329</cp:revision>
  <dcterms:created xsi:type="dcterms:W3CDTF">2010-06-07T20:17:44Z</dcterms:created>
  <dcterms:modified xsi:type="dcterms:W3CDTF">2018-06-01T16:00:01Z</dcterms:modified>
</cp:coreProperties>
</file>